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307"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6" r:id="rId49"/>
    <p:sldId id="305" r:id="rId5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A0B87024-571F-49E3-A27A-D4D8A77E41E7}" type="datetimeFigureOut">
              <a:rPr lang="pl-PL" smtClean="0"/>
              <a:pPr/>
              <a:t>2019-04-30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D68E64E-1F21-4FCA-8383-7FBAD87847EC}"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0B87024-571F-49E3-A27A-D4D8A77E41E7}" type="datetimeFigureOut">
              <a:rPr lang="pl-PL" smtClean="0"/>
              <a:pPr/>
              <a:t>2019-04-30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D68E64E-1F21-4FCA-8383-7FBAD87847EC}"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0B87024-571F-49E3-A27A-D4D8A77E41E7}" type="datetimeFigureOut">
              <a:rPr lang="pl-PL" smtClean="0"/>
              <a:pPr/>
              <a:t>2019-04-30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D68E64E-1F21-4FCA-8383-7FBAD87847EC}"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0B87024-571F-49E3-A27A-D4D8A77E41E7}" type="datetimeFigureOut">
              <a:rPr lang="pl-PL" smtClean="0"/>
              <a:pPr/>
              <a:t>2019-04-30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D68E64E-1F21-4FCA-8383-7FBAD87847EC}"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A0B87024-571F-49E3-A27A-D4D8A77E41E7}" type="datetimeFigureOut">
              <a:rPr lang="pl-PL" smtClean="0"/>
              <a:pPr/>
              <a:t>2019-04-30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D68E64E-1F21-4FCA-8383-7FBAD87847EC}"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A0B87024-571F-49E3-A27A-D4D8A77E41E7}" type="datetimeFigureOut">
              <a:rPr lang="pl-PL" smtClean="0"/>
              <a:pPr/>
              <a:t>2019-04-30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D68E64E-1F21-4FCA-8383-7FBAD87847EC}"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A0B87024-571F-49E3-A27A-D4D8A77E41E7}" type="datetimeFigureOut">
              <a:rPr lang="pl-PL" smtClean="0"/>
              <a:pPr/>
              <a:t>2019-04-30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D68E64E-1F21-4FCA-8383-7FBAD87847EC}"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A0B87024-571F-49E3-A27A-D4D8A77E41E7}" type="datetimeFigureOut">
              <a:rPr lang="pl-PL" smtClean="0"/>
              <a:pPr/>
              <a:t>2019-04-30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D68E64E-1F21-4FCA-8383-7FBAD87847EC}"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A0B87024-571F-49E3-A27A-D4D8A77E41E7}" type="datetimeFigureOut">
              <a:rPr lang="pl-PL" smtClean="0"/>
              <a:pPr/>
              <a:t>2019-04-30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D68E64E-1F21-4FCA-8383-7FBAD87847EC}"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A0B87024-571F-49E3-A27A-D4D8A77E41E7}" type="datetimeFigureOut">
              <a:rPr lang="pl-PL" smtClean="0"/>
              <a:pPr/>
              <a:t>2019-04-30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D68E64E-1F21-4FCA-8383-7FBAD87847EC}"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A0B87024-571F-49E3-A27A-D4D8A77E41E7}" type="datetimeFigureOut">
              <a:rPr lang="pl-PL" smtClean="0"/>
              <a:pPr/>
              <a:t>2019-04-30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D68E64E-1F21-4FCA-8383-7FBAD87847EC}"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27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B87024-571F-49E3-A27A-D4D8A77E41E7}" type="datetimeFigureOut">
              <a:rPr lang="pl-PL" smtClean="0"/>
              <a:pPr/>
              <a:t>2019-04-30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8E64E-1F21-4FCA-8383-7FBAD87847EC}"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714348" y="2714620"/>
            <a:ext cx="7929618" cy="2924180"/>
          </a:xfrm>
        </p:spPr>
        <p:txBody>
          <a:bodyPr>
            <a:normAutofit fontScale="62500" lnSpcReduction="20000"/>
          </a:bodyPr>
          <a:lstStyle/>
          <a:p>
            <a:r>
              <a:rPr lang="pl-PL" sz="3600" dirty="0" smtClean="0">
                <a:solidFill>
                  <a:schemeClr val="accent4">
                    <a:lumMod val="75000"/>
                  </a:schemeClr>
                </a:solidFill>
                <a:latin typeface="Arial" charset="0"/>
              </a:rPr>
              <a:t>„</a:t>
            </a:r>
            <a:r>
              <a:rPr lang="pl-PL" sz="4000" b="1" dirty="0" smtClean="0">
                <a:solidFill>
                  <a:schemeClr val="accent4">
                    <a:lumMod val="75000"/>
                  </a:schemeClr>
                </a:solidFill>
                <a:latin typeface="Arial" charset="0"/>
              </a:rPr>
              <a:t>Uniwersytet Samorządności”</a:t>
            </a:r>
            <a:br>
              <a:rPr lang="pl-PL" sz="4000" b="1" dirty="0" smtClean="0">
                <a:solidFill>
                  <a:schemeClr val="accent4">
                    <a:lumMod val="75000"/>
                  </a:schemeClr>
                </a:solidFill>
                <a:latin typeface="Arial" charset="0"/>
              </a:rPr>
            </a:br>
            <a:endParaRPr lang="pl-PL" sz="4000" b="1" dirty="0" smtClean="0">
              <a:solidFill>
                <a:schemeClr val="accent4">
                  <a:lumMod val="75000"/>
                </a:schemeClr>
              </a:solidFill>
              <a:latin typeface="Arial" charset="0"/>
            </a:endParaRPr>
          </a:p>
          <a:p>
            <a:r>
              <a:rPr lang="pl-PL" sz="4000" b="1" dirty="0" smtClean="0">
                <a:solidFill>
                  <a:schemeClr val="accent4">
                    <a:lumMod val="75000"/>
                  </a:schemeClr>
                </a:solidFill>
                <a:latin typeface="Arial" charset="0"/>
              </a:rPr>
              <a:t/>
            </a:r>
            <a:br>
              <a:rPr lang="pl-PL" sz="4000" b="1" dirty="0" smtClean="0">
                <a:solidFill>
                  <a:schemeClr val="accent4">
                    <a:lumMod val="75000"/>
                  </a:schemeClr>
                </a:solidFill>
                <a:latin typeface="Arial" charset="0"/>
              </a:rPr>
            </a:br>
            <a:r>
              <a:rPr lang="pl-PL" sz="4000" b="1" dirty="0" smtClean="0">
                <a:solidFill>
                  <a:schemeClr val="accent4">
                    <a:lumMod val="75000"/>
                  </a:schemeClr>
                </a:solidFill>
                <a:latin typeface="Arial" charset="0"/>
              </a:rPr>
              <a:t>cz. II</a:t>
            </a:r>
          </a:p>
          <a:p>
            <a:pPr algn="l">
              <a:lnSpc>
                <a:spcPct val="170000"/>
              </a:lnSpc>
            </a:pPr>
            <a:r>
              <a:rPr lang="pl-PL" sz="4000" b="1" dirty="0" smtClean="0">
                <a:solidFill>
                  <a:schemeClr val="accent4">
                    <a:lumMod val="75000"/>
                  </a:schemeClr>
                </a:solidFill>
                <a:latin typeface="Arial" charset="0"/>
              </a:rPr>
              <a:t/>
            </a:r>
            <a:br>
              <a:rPr lang="pl-PL" sz="4000" b="1" dirty="0" smtClean="0">
                <a:solidFill>
                  <a:schemeClr val="accent4">
                    <a:lumMod val="75000"/>
                  </a:schemeClr>
                </a:solidFill>
                <a:latin typeface="Arial" charset="0"/>
              </a:rPr>
            </a:br>
            <a:r>
              <a:rPr lang="pl-PL" sz="3100" b="1" dirty="0" smtClean="0">
                <a:solidFill>
                  <a:schemeClr val="accent4">
                    <a:lumMod val="75000"/>
                  </a:schemeClr>
                </a:solidFill>
                <a:latin typeface="Arial" charset="0"/>
              </a:rPr>
              <a:t>1. Kryteria punktowe i ocena merytoryczna wniosku       </a:t>
            </a:r>
            <a:br>
              <a:rPr lang="pl-PL" sz="3100" b="1" dirty="0" smtClean="0">
                <a:solidFill>
                  <a:schemeClr val="accent4">
                    <a:lumMod val="75000"/>
                  </a:schemeClr>
                </a:solidFill>
                <a:latin typeface="Arial" charset="0"/>
              </a:rPr>
            </a:br>
            <a:r>
              <a:rPr lang="pl-PL" sz="3100" b="1" dirty="0" smtClean="0">
                <a:solidFill>
                  <a:schemeClr val="accent4">
                    <a:lumMod val="75000"/>
                  </a:schemeClr>
                </a:solidFill>
                <a:latin typeface="Arial" charset="0"/>
              </a:rPr>
              <a:t>2. Omówienie formularza wniosków i załączników</a:t>
            </a:r>
            <a:endParaRPr lang="pl-PL" sz="3100" b="1" dirty="0">
              <a:solidFill>
                <a:schemeClr val="accent4">
                  <a:lumMod val="75000"/>
                </a:schemeClr>
              </a:solidFill>
            </a:endParaRPr>
          </a:p>
        </p:txBody>
      </p:sp>
      <p:pic>
        <p:nvPicPr>
          <p:cNvPr id="4" name="Obraz 3"/>
          <p:cNvPicPr>
            <a:picLocks noChangeAspect="1"/>
          </p:cNvPicPr>
          <p:nvPr/>
        </p:nvPicPr>
        <p:blipFill>
          <a:blip r:embed="rId2"/>
          <a:srcRect/>
          <a:stretch>
            <a:fillRect/>
          </a:stretch>
        </p:blipFill>
        <p:spPr bwMode="auto">
          <a:xfrm>
            <a:off x="4286248" y="642918"/>
            <a:ext cx="1133475" cy="1312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14348" y="214290"/>
            <a:ext cx="7772400" cy="1143008"/>
          </a:xfrm>
        </p:spPr>
        <p:txBody>
          <a:bodyPr/>
          <a:lstStyle/>
          <a:p>
            <a:r>
              <a:rPr lang="pl-PL" dirty="0" smtClean="0"/>
              <a:t>Kryterium 8</a:t>
            </a:r>
            <a:endParaRPr lang="pl-PL" dirty="0"/>
          </a:p>
        </p:txBody>
      </p:sp>
      <p:sp>
        <p:nvSpPr>
          <p:cNvPr id="3" name="Podtytuł 2"/>
          <p:cNvSpPr>
            <a:spLocks noGrp="1"/>
          </p:cNvSpPr>
          <p:nvPr>
            <p:ph type="subTitle" idx="1"/>
          </p:nvPr>
        </p:nvSpPr>
        <p:spPr>
          <a:xfrm>
            <a:off x="571472" y="1643050"/>
            <a:ext cx="8072494" cy="4000528"/>
          </a:xfrm>
        </p:spPr>
        <p:txBody>
          <a:bodyPr>
            <a:normAutofit/>
          </a:bodyPr>
          <a:lstStyle/>
          <a:p>
            <a:pPr lvl="1"/>
            <a:r>
              <a:rPr lang="pl-PL" dirty="0"/>
              <a:t>Gmina, która będzie realizować zadanie </a:t>
            </a:r>
            <a:r>
              <a:rPr lang="pl-PL" dirty="0" smtClean="0"/>
              <a:t/>
            </a:r>
            <a:br>
              <a:rPr lang="pl-PL" dirty="0" smtClean="0"/>
            </a:br>
            <a:r>
              <a:rPr lang="pl-PL" dirty="0" smtClean="0"/>
              <a:t>w </a:t>
            </a:r>
            <a:r>
              <a:rPr lang="pl-PL" dirty="0"/>
              <a:t>sołectwie, które uczestniczyło w Podkarpackim Programie Odnowy Wsi na lata 2011-2016 lub </a:t>
            </a:r>
            <a:r>
              <a:rPr lang="pl-PL" dirty="0" smtClean="0"/>
              <a:t/>
            </a:r>
            <a:br>
              <a:rPr lang="pl-PL" dirty="0" smtClean="0"/>
            </a:br>
            <a:r>
              <a:rPr lang="pl-PL" dirty="0" smtClean="0"/>
              <a:t>w </a:t>
            </a:r>
            <a:r>
              <a:rPr lang="pl-PL" dirty="0"/>
              <a:t>Podkarpackim Programie Odnowy Wsi na lata 2017-2020 (0 lub 5 pkt.) – 5 pkt.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14348" y="214290"/>
            <a:ext cx="7772400" cy="1143008"/>
          </a:xfrm>
        </p:spPr>
        <p:txBody>
          <a:bodyPr/>
          <a:lstStyle/>
          <a:p>
            <a:r>
              <a:rPr lang="pl-PL" dirty="0" smtClean="0"/>
              <a:t>Kryterium 9</a:t>
            </a:r>
            <a:endParaRPr lang="pl-PL" dirty="0"/>
          </a:p>
        </p:txBody>
      </p:sp>
      <p:sp>
        <p:nvSpPr>
          <p:cNvPr id="3" name="Podtytuł 2"/>
          <p:cNvSpPr>
            <a:spLocks noGrp="1"/>
          </p:cNvSpPr>
          <p:nvPr>
            <p:ph type="subTitle" idx="1"/>
          </p:nvPr>
        </p:nvSpPr>
        <p:spPr>
          <a:xfrm>
            <a:off x="571472" y="1357298"/>
            <a:ext cx="8072494" cy="4286280"/>
          </a:xfrm>
        </p:spPr>
        <p:txBody>
          <a:bodyPr>
            <a:normAutofit fontScale="92500" lnSpcReduction="20000"/>
          </a:bodyPr>
          <a:lstStyle/>
          <a:p>
            <a:pPr lvl="1"/>
            <a:r>
              <a:rPr lang="pl-PL" dirty="0"/>
              <a:t>Zadanie w ramach I etapu inwestycyjnego realizowane będzie przy wskazaniu: </a:t>
            </a:r>
            <a:br>
              <a:rPr lang="pl-PL" dirty="0"/>
            </a:br>
            <a:r>
              <a:rPr lang="pl-PL" dirty="0"/>
              <a:t>(0, 1, 2, 3, 4 lub 5 pkt.):</a:t>
            </a:r>
            <a:endParaRPr lang="pl-PL" sz="3200" dirty="0"/>
          </a:p>
          <a:p>
            <a:pPr lvl="2" algn="l"/>
            <a:r>
              <a:rPr lang="pl-PL" dirty="0"/>
              <a:t>Pracy własnej (0, 1 lub 2 pkt.):</a:t>
            </a:r>
            <a:endParaRPr lang="pl-PL" sz="2800" dirty="0"/>
          </a:p>
          <a:p>
            <a:pPr lvl="0"/>
            <a:r>
              <a:rPr lang="pl-PL" dirty="0"/>
              <a:t>w ilości min. 20 godzin – 1 </a:t>
            </a:r>
            <a:r>
              <a:rPr lang="pl-PL" dirty="0" err="1"/>
              <a:t>pkt</a:t>
            </a:r>
            <a:r>
              <a:rPr lang="pl-PL" dirty="0"/>
              <a:t>, lub</a:t>
            </a:r>
            <a:endParaRPr lang="pl-PL" sz="3600" dirty="0"/>
          </a:p>
          <a:p>
            <a:pPr lvl="0"/>
            <a:r>
              <a:rPr lang="pl-PL" dirty="0"/>
              <a:t>w ilości min. 40 godzin – 2 pkt.</a:t>
            </a:r>
            <a:endParaRPr lang="pl-PL" sz="3600" dirty="0"/>
          </a:p>
          <a:p>
            <a:pPr lvl="2" algn="l"/>
            <a:r>
              <a:rPr lang="pl-PL" dirty="0"/>
              <a:t>Przy udziale partnerów: (0, 1, 2, lub 3 pkt.)</a:t>
            </a:r>
            <a:endParaRPr lang="pl-PL" sz="2800" dirty="0"/>
          </a:p>
          <a:p>
            <a:r>
              <a:rPr lang="pl-PL" dirty="0"/>
              <a:t>- jeden partner – 1 pkt., lub</a:t>
            </a:r>
            <a:endParaRPr lang="pl-PL" sz="3600" dirty="0"/>
          </a:p>
          <a:p>
            <a:r>
              <a:rPr lang="pl-PL" dirty="0"/>
              <a:t>- dwóch partnerów – 2 pkt. lub</a:t>
            </a:r>
            <a:endParaRPr lang="pl-PL" sz="3600" dirty="0"/>
          </a:p>
          <a:p>
            <a:r>
              <a:rPr lang="pl-PL" dirty="0"/>
              <a:t>- trzech i więcej partnerów – 3 pkt.</a:t>
            </a:r>
            <a:endParaRPr lang="pl-PL"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14348" y="214290"/>
            <a:ext cx="7772400" cy="1143008"/>
          </a:xfrm>
        </p:spPr>
        <p:txBody>
          <a:bodyPr/>
          <a:lstStyle/>
          <a:p>
            <a:r>
              <a:rPr lang="pl-PL" dirty="0" smtClean="0"/>
              <a:t>Kryterium 10</a:t>
            </a:r>
            <a:endParaRPr lang="pl-PL" dirty="0"/>
          </a:p>
        </p:txBody>
      </p:sp>
      <p:sp>
        <p:nvSpPr>
          <p:cNvPr id="3" name="Podtytuł 2"/>
          <p:cNvSpPr>
            <a:spLocks noGrp="1"/>
          </p:cNvSpPr>
          <p:nvPr>
            <p:ph type="subTitle" idx="1"/>
          </p:nvPr>
        </p:nvSpPr>
        <p:spPr>
          <a:xfrm>
            <a:off x="571472" y="1357298"/>
            <a:ext cx="8072494" cy="4286280"/>
          </a:xfrm>
        </p:spPr>
        <p:txBody>
          <a:bodyPr>
            <a:normAutofit/>
          </a:bodyPr>
          <a:lstStyle/>
          <a:p>
            <a:pPr lvl="1"/>
            <a:r>
              <a:rPr lang="pl-PL" dirty="0"/>
              <a:t>Promocja i informacja Programu (0, 3, lub 6 </a:t>
            </a:r>
            <a:r>
              <a:rPr lang="pl-PL" dirty="0" err="1"/>
              <a:t>pkt</a:t>
            </a:r>
            <a:r>
              <a:rPr lang="pl-PL" dirty="0"/>
              <a:t>):</a:t>
            </a:r>
            <a:endParaRPr lang="pl-PL" sz="3200" dirty="0"/>
          </a:p>
          <a:p>
            <a:pPr lvl="2"/>
            <a:r>
              <a:rPr lang="pl-PL" dirty="0"/>
              <a:t>Efekt zrealizowanego zadania będzie promowany w lokalnej prasie/ czasopiśmie o zasięgu, co najmniej powiatowym – 3 pkt.</a:t>
            </a:r>
            <a:endParaRPr lang="pl-PL" sz="2800" dirty="0"/>
          </a:p>
          <a:p>
            <a:pPr lvl="2"/>
            <a:r>
              <a:rPr lang="pl-PL" dirty="0"/>
              <a:t>Efekt zrealizowanego zadania będzie promowany w serwisach internetowych - 3 </a:t>
            </a:r>
            <a:r>
              <a:rPr lang="pl-PL" dirty="0" err="1"/>
              <a:t>pkt</a:t>
            </a:r>
            <a:r>
              <a:rPr lang="pl-PL" dirty="0"/>
              <a:t>, </a:t>
            </a:r>
            <a:endParaRPr lang="pl-PL"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14348" y="571480"/>
            <a:ext cx="7772400" cy="1470025"/>
          </a:xfrm>
        </p:spPr>
        <p:txBody>
          <a:bodyPr/>
          <a:lstStyle/>
          <a:p>
            <a:r>
              <a:rPr lang="pl-PL" dirty="0" smtClean="0"/>
              <a:t>Listy rankingowe</a:t>
            </a:r>
            <a:endParaRPr lang="pl-PL" dirty="0"/>
          </a:p>
        </p:txBody>
      </p:sp>
      <p:sp>
        <p:nvSpPr>
          <p:cNvPr id="3" name="Podtytuł 2"/>
          <p:cNvSpPr>
            <a:spLocks noGrp="1"/>
          </p:cNvSpPr>
          <p:nvPr>
            <p:ph type="subTitle" idx="1"/>
          </p:nvPr>
        </p:nvSpPr>
        <p:spPr>
          <a:xfrm>
            <a:off x="1000100" y="2214554"/>
            <a:ext cx="7358114" cy="3424246"/>
          </a:xfrm>
        </p:spPr>
        <p:txBody>
          <a:bodyPr>
            <a:normAutofit fontScale="70000" lnSpcReduction="20000"/>
          </a:bodyPr>
          <a:lstStyle/>
          <a:p>
            <a:pPr lvl="0"/>
            <a:r>
              <a:rPr lang="pl-PL" dirty="0"/>
              <a:t>Listy Rankingowe sporządzone zostaną oddzielnie dla zadań realizowanych na obszarze danego powiatu. Gmina, która otrzyma największą liczbę punktów na realizację zadania określonego we wniosku zostanie wybrana do wdrażania koncepcji „Uniwersytetu Samorządności” na terenie całego powiatu, zgodnie z założeniami i celami zawartymi w Programie. W przypadku rezygnacji wybranej Gminy z wykonania zadania, do dofinansowania kierowany jest kolejny wniosek ze szczegółowej listy rankingowej zatwierdzonej przez Zarząd Województwa Podkarpackiego.</a:t>
            </a:r>
          </a:p>
          <a:p>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14348" y="571480"/>
            <a:ext cx="7772400" cy="1470025"/>
          </a:xfrm>
        </p:spPr>
        <p:txBody>
          <a:bodyPr/>
          <a:lstStyle/>
          <a:p>
            <a:r>
              <a:rPr lang="pl-PL" dirty="0" smtClean="0"/>
              <a:t>Listy rankingowe</a:t>
            </a:r>
            <a:endParaRPr lang="pl-PL" dirty="0"/>
          </a:p>
        </p:txBody>
      </p:sp>
      <p:sp>
        <p:nvSpPr>
          <p:cNvPr id="3" name="Podtytuł 2"/>
          <p:cNvSpPr>
            <a:spLocks noGrp="1"/>
          </p:cNvSpPr>
          <p:nvPr>
            <p:ph type="subTitle" idx="1"/>
          </p:nvPr>
        </p:nvSpPr>
        <p:spPr>
          <a:xfrm>
            <a:off x="1000100" y="2214554"/>
            <a:ext cx="7358114" cy="3424246"/>
          </a:xfrm>
        </p:spPr>
        <p:txBody>
          <a:bodyPr>
            <a:normAutofit fontScale="70000" lnSpcReduction="20000"/>
          </a:bodyPr>
          <a:lstStyle/>
          <a:p>
            <a:pPr lvl="0"/>
            <a:r>
              <a:rPr lang="pl-PL" dirty="0"/>
              <a:t>W przypadku uzyskania przez beneficjentów takiej samej ilości punktów o wyższym miejscu decyduje kolejno:</a:t>
            </a:r>
          </a:p>
          <a:p>
            <a:pPr lvl="0"/>
            <a:r>
              <a:rPr lang="pl-PL" dirty="0"/>
              <a:t>większa liczba punktów uzyskana za </a:t>
            </a:r>
            <a:r>
              <a:rPr lang="pl-PL" dirty="0" smtClean="0"/>
              <a:t>kryterium drugie,</a:t>
            </a:r>
            <a:endParaRPr lang="pl-PL" dirty="0"/>
          </a:p>
          <a:p>
            <a:pPr lvl="0"/>
            <a:r>
              <a:rPr lang="pl-PL" dirty="0"/>
              <a:t>większa liczba inicjatyw edukacyjnych, określona w kryterium </a:t>
            </a:r>
            <a:r>
              <a:rPr lang="pl-PL" dirty="0" smtClean="0"/>
              <a:t>trzecim,</a:t>
            </a:r>
            <a:endParaRPr lang="pl-PL" dirty="0"/>
          </a:p>
          <a:p>
            <a:pPr lvl="0"/>
            <a:r>
              <a:rPr lang="pl-PL" dirty="0"/>
              <a:t>większa liczba punktów uzyskana za </a:t>
            </a:r>
            <a:r>
              <a:rPr lang="pl-PL" dirty="0" smtClean="0"/>
              <a:t>kryterium czwarte,</a:t>
            </a:r>
            <a:endParaRPr lang="pl-PL" dirty="0"/>
          </a:p>
          <a:p>
            <a:pPr lvl="0"/>
            <a:r>
              <a:rPr lang="pl-PL" dirty="0"/>
              <a:t>w przypadku dalszego uzyskania przez beneficjentów takiej samej ilości punktów o wyższym miejscu decyduje większa liczba punktów uzyskana za kryteria </a:t>
            </a:r>
            <a:r>
              <a:rPr lang="pl-PL" dirty="0" smtClean="0"/>
              <a:t>pierwsze, piąte itd. </a:t>
            </a:r>
            <a:endParaRPr lang="pl-PL" dirty="0"/>
          </a:p>
          <a:p>
            <a:endParaRPr lang="pl-P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14348" y="571480"/>
            <a:ext cx="7772400" cy="1470025"/>
          </a:xfrm>
        </p:spPr>
        <p:txBody>
          <a:bodyPr/>
          <a:lstStyle/>
          <a:p>
            <a:r>
              <a:rPr lang="pl-PL" dirty="0" smtClean="0"/>
              <a:t>Listy rankingowe</a:t>
            </a:r>
            <a:endParaRPr lang="pl-PL" dirty="0"/>
          </a:p>
        </p:txBody>
      </p:sp>
      <p:sp>
        <p:nvSpPr>
          <p:cNvPr id="3" name="Podtytuł 2"/>
          <p:cNvSpPr>
            <a:spLocks noGrp="1"/>
          </p:cNvSpPr>
          <p:nvPr>
            <p:ph type="subTitle" idx="1"/>
          </p:nvPr>
        </p:nvSpPr>
        <p:spPr>
          <a:xfrm>
            <a:off x="1000100" y="2214554"/>
            <a:ext cx="7358114" cy="3424246"/>
          </a:xfrm>
        </p:spPr>
        <p:txBody>
          <a:bodyPr>
            <a:normAutofit fontScale="70000" lnSpcReduction="20000"/>
          </a:bodyPr>
          <a:lstStyle/>
          <a:p>
            <a:pPr lvl="0"/>
            <a:r>
              <a:rPr lang="pl-PL" dirty="0"/>
              <a:t>Po przeprowadzeniu naboru wniosków i ich ocenie, Zarząd Województwa zatwierdza:</a:t>
            </a:r>
          </a:p>
          <a:p>
            <a:pPr lvl="0"/>
            <a:r>
              <a:rPr lang="pl-PL" dirty="0"/>
              <a:t>projekt szczegółowych list rankingowych, sporządzonych oddzielnie dla każdego powiatu określających zakres i wysokość pomocy finansowej dla poszczególnych jednostek samorządu terytorialnego.</a:t>
            </a:r>
          </a:p>
          <a:p>
            <a:pPr lvl="0"/>
            <a:r>
              <a:rPr lang="pl-PL" dirty="0"/>
              <a:t>projekt listy rankingowej, obejmującej zestawienie wnioskodawców, którzy uzyskali najwyższą ilość punktów </a:t>
            </a:r>
            <a:r>
              <a:rPr lang="pl-PL" dirty="0" smtClean="0"/>
              <a:t/>
            </a:r>
            <a:br>
              <a:rPr lang="pl-PL" dirty="0" smtClean="0"/>
            </a:br>
            <a:r>
              <a:rPr lang="pl-PL" dirty="0" smtClean="0"/>
              <a:t>w </a:t>
            </a:r>
            <a:r>
              <a:rPr lang="pl-PL" dirty="0"/>
              <a:t>ramach szczegółowych list rankingowych celem podjęcia uchwały przez Sejmik Województwa Podkarpackiego przyjmującej wnioski do dofinansowania.</a:t>
            </a:r>
          </a:p>
          <a:p>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000100" y="1052736"/>
            <a:ext cx="7358114" cy="4586064"/>
          </a:xfrm>
        </p:spPr>
        <p:txBody>
          <a:bodyPr>
            <a:normAutofit fontScale="70000" lnSpcReduction="20000"/>
          </a:bodyPr>
          <a:lstStyle/>
          <a:p>
            <a:pPr lvl="0"/>
            <a:r>
              <a:rPr lang="x-none" dirty="0"/>
              <a:t>Refundacji podlegają wydatki zgodne ze złożonym wnioskiem </a:t>
            </a:r>
            <a:r>
              <a:rPr lang="pl-PL" dirty="0" smtClean="0"/>
              <a:t/>
            </a:r>
            <a:br>
              <a:rPr lang="pl-PL" dirty="0" smtClean="0"/>
            </a:br>
            <a:r>
              <a:rPr lang="x-none" dirty="0" smtClean="0"/>
              <a:t>o </a:t>
            </a:r>
            <a:r>
              <a:rPr lang="x-none" dirty="0"/>
              <a:t>pomoc finansową, poniesione w terminie od dnia </a:t>
            </a:r>
            <a:r>
              <a:rPr lang="pl-PL" dirty="0"/>
              <a:t>złożenia wniosku o pomoc finansową w Urzędzie Marszałkowskim Województwa Podkarpackiego.</a:t>
            </a:r>
          </a:p>
          <a:p>
            <a:pPr lvl="0"/>
            <a:r>
              <a:rPr lang="x-none" dirty="0"/>
              <a:t>Za datę poniesienia wydatku przyjmuje się datę dokonania płatności za usługę</a:t>
            </a:r>
            <a:r>
              <a:rPr lang="pl-PL" dirty="0"/>
              <a:t> lub </a:t>
            </a:r>
            <a:r>
              <a:rPr lang="x-none" dirty="0"/>
              <a:t>dostawę wynikającą z dokumentu potwierdzającego dokonanie tej czynności.</a:t>
            </a:r>
            <a:endParaRPr lang="pl-PL" dirty="0"/>
          </a:p>
          <a:p>
            <a:pPr lvl="0"/>
            <a:r>
              <a:rPr lang="x-none" dirty="0"/>
              <a:t>Gmina zawiera umowy, których przedmiotem są usługi</a:t>
            </a:r>
            <a:r>
              <a:rPr lang="pl-PL" dirty="0"/>
              <a:t> lub</a:t>
            </a:r>
            <a:r>
              <a:rPr lang="x-none" dirty="0"/>
              <a:t> dostawy na zasadach określonych w przepisach </a:t>
            </a:r>
            <a:r>
              <a:rPr lang="pl-PL" dirty="0" smtClean="0"/>
              <a:t/>
            </a:r>
            <a:br>
              <a:rPr lang="pl-PL" dirty="0" smtClean="0"/>
            </a:br>
            <a:r>
              <a:rPr lang="x-none" dirty="0" smtClean="0"/>
              <a:t>o </a:t>
            </a:r>
            <a:r>
              <a:rPr lang="x-none" dirty="0"/>
              <a:t>zamówieniach publicznych. </a:t>
            </a:r>
            <a:endParaRPr lang="pl-PL" dirty="0"/>
          </a:p>
          <a:p>
            <a:pPr lvl="0"/>
            <a:r>
              <a:rPr lang="pl-PL" dirty="0"/>
              <a:t>Gmina realizuje zadanie zgodne z zapisami Programu poprzez wykonanie zestawienia rzeczowo-finansowego, jak </a:t>
            </a:r>
            <a:r>
              <a:rPr lang="pl-PL" dirty="0" smtClean="0"/>
              <a:t/>
            </a:r>
            <a:br>
              <a:rPr lang="pl-PL" dirty="0" smtClean="0"/>
            </a:br>
            <a:r>
              <a:rPr lang="pl-PL" dirty="0" smtClean="0"/>
              <a:t>i </a:t>
            </a:r>
            <a:r>
              <a:rPr lang="pl-PL" dirty="0"/>
              <a:t>pozostałych elementów określonych we wniosku o pomoc finansową.</a:t>
            </a:r>
          </a:p>
          <a:p>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85786" y="500042"/>
            <a:ext cx="7772400" cy="1470025"/>
          </a:xfrm>
        </p:spPr>
        <p:txBody>
          <a:bodyPr/>
          <a:lstStyle/>
          <a:p>
            <a:r>
              <a:rPr lang="pl-PL" dirty="0" smtClean="0"/>
              <a:t>Zmiana zestawienia rzeczowo-finansowego</a:t>
            </a:r>
            <a:endParaRPr lang="pl-PL" dirty="0"/>
          </a:p>
        </p:txBody>
      </p:sp>
      <p:sp>
        <p:nvSpPr>
          <p:cNvPr id="3" name="Podtytuł 2"/>
          <p:cNvSpPr>
            <a:spLocks noGrp="1"/>
          </p:cNvSpPr>
          <p:nvPr>
            <p:ph type="subTitle" idx="1"/>
          </p:nvPr>
        </p:nvSpPr>
        <p:spPr>
          <a:xfrm>
            <a:off x="857224" y="2214554"/>
            <a:ext cx="7715304" cy="3424246"/>
          </a:xfrm>
        </p:spPr>
        <p:txBody>
          <a:bodyPr>
            <a:normAutofit fontScale="70000" lnSpcReduction="20000"/>
          </a:bodyPr>
          <a:lstStyle/>
          <a:p>
            <a:pPr lvl="0"/>
            <a:r>
              <a:rPr lang="pl-PL" dirty="0"/>
              <a:t>W trakcie realizacji zestawienie rzeczowo-finansowe może ulec zmianie </a:t>
            </a:r>
            <a:br>
              <a:rPr lang="pl-PL" dirty="0"/>
            </a:br>
            <a:r>
              <a:rPr lang="pl-PL" dirty="0"/>
              <a:t>w następujących przypadkach:</a:t>
            </a:r>
          </a:p>
          <a:p>
            <a:r>
              <a:rPr lang="pl-PL" dirty="0"/>
              <a:t>- Beneficjent wystąpi z prośbą o zmianę zakresu rzeczowego lub finansowego </a:t>
            </a:r>
            <a:br>
              <a:rPr lang="pl-PL" dirty="0"/>
            </a:br>
            <a:r>
              <a:rPr lang="pl-PL" dirty="0"/>
              <a:t>w terminie najpóźniej do 31 października 2019 r. (decyduje termin wpływu pisma),</a:t>
            </a:r>
          </a:p>
          <a:p>
            <a:r>
              <a:rPr lang="pl-PL" dirty="0"/>
              <a:t>- zmiana zakresu nie wpłynie negatywnie na realizację zadania,</a:t>
            </a:r>
          </a:p>
          <a:p>
            <a:r>
              <a:rPr lang="pl-PL" dirty="0"/>
              <a:t>- beneficjent uzasadni konieczność i racjonalność wprowadzonych zmian,</a:t>
            </a:r>
          </a:p>
          <a:p>
            <a:r>
              <a:rPr lang="pl-PL" dirty="0"/>
              <a:t>- zmiana zakresu nie zmieni kwoty pomocy i jej proporcji.  </a:t>
            </a:r>
          </a:p>
          <a:p>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85786" y="500042"/>
            <a:ext cx="7772400" cy="1470025"/>
          </a:xfrm>
        </p:spPr>
        <p:txBody>
          <a:bodyPr/>
          <a:lstStyle/>
          <a:p>
            <a:r>
              <a:rPr lang="pl-PL" dirty="0" smtClean="0"/>
              <a:t>Rozliczenie z realizacji zadania</a:t>
            </a:r>
            <a:endParaRPr lang="pl-PL" dirty="0"/>
          </a:p>
        </p:txBody>
      </p:sp>
      <p:sp>
        <p:nvSpPr>
          <p:cNvPr id="3" name="Podtytuł 2"/>
          <p:cNvSpPr>
            <a:spLocks noGrp="1"/>
          </p:cNvSpPr>
          <p:nvPr>
            <p:ph type="subTitle" idx="1"/>
          </p:nvPr>
        </p:nvSpPr>
        <p:spPr>
          <a:xfrm>
            <a:off x="857224" y="2214554"/>
            <a:ext cx="7715304" cy="3424246"/>
          </a:xfrm>
        </p:spPr>
        <p:txBody>
          <a:bodyPr>
            <a:normAutofit fontScale="70000" lnSpcReduction="20000"/>
          </a:bodyPr>
          <a:lstStyle/>
          <a:p>
            <a:pPr lvl="0"/>
            <a:r>
              <a:rPr lang="pl-PL" dirty="0"/>
              <a:t>Pomoc finansowa zostanie przekazana na konto wskazane przez Gminę po zakończeniu realizacji zadania w terminie 30 dni od dnia przedłożenia w Urzędzie prawidłowego Rozliczenia z realizacji zadania, którego wzór stanowi załącznik nr 3 do niniejszych zasad.</a:t>
            </a:r>
          </a:p>
          <a:p>
            <a:pPr lvl="0"/>
            <a:r>
              <a:rPr lang="pl-PL" dirty="0"/>
              <a:t>Rozliczenie z realizacji zadania składa się w terminie do 31 października 2019 roku.</a:t>
            </a:r>
          </a:p>
          <a:p>
            <a:pPr lvl="0"/>
            <a:r>
              <a:rPr lang="pl-PL" dirty="0"/>
              <a:t>Rozliczenie uznaje się za złożone, jeśli wpłynie do Urzędu Marszałkowskiego Województwa Podkarpackiego w terminie określonym w § 6 ust. 2. </a:t>
            </a:r>
          </a:p>
          <a:p>
            <a:pPr lvl="0"/>
            <a:r>
              <a:rPr lang="pl-PL" dirty="0"/>
              <a:t>Wydatki poniesione po terminie wskazanym w ust. 2 nie podlegają refundacji.</a:t>
            </a:r>
          </a:p>
          <a:p>
            <a:endParaRPr lang="pl-P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85786" y="500042"/>
            <a:ext cx="7772400" cy="1470025"/>
          </a:xfrm>
        </p:spPr>
        <p:txBody>
          <a:bodyPr/>
          <a:lstStyle/>
          <a:p>
            <a:r>
              <a:rPr lang="pl-PL" dirty="0" smtClean="0"/>
              <a:t>Rozliczenie z realizacji zadania</a:t>
            </a:r>
            <a:endParaRPr lang="pl-PL" dirty="0"/>
          </a:p>
        </p:txBody>
      </p:sp>
      <p:sp>
        <p:nvSpPr>
          <p:cNvPr id="3" name="Podtytuł 2"/>
          <p:cNvSpPr>
            <a:spLocks noGrp="1"/>
          </p:cNvSpPr>
          <p:nvPr>
            <p:ph type="subTitle" idx="1"/>
          </p:nvPr>
        </p:nvSpPr>
        <p:spPr>
          <a:xfrm>
            <a:off x="857224" y="2214554"/>
            <a:ext cx="7715304" cy="3424246"/>
          </a:xfrm>
        </p:spPr>
        <p:txBody>
          <a:bodyPr>
            <a:normAutofit fontScale="70000" lnSpcReduction="20000"/>
          </a:bodyPr>
          <a:lstStyle/>
          <a:p>
            <a:pPr lvl="0"/>
            <a:r>
              <a:rPr lang="pl-PL" dirty="0"/>
              <a:t>W uzasadnionych przypadkach termin określony w treści § 6, ust. 2 może zostać zmieniony za zgodą Zarządu Województwa Podkarpackiego pod następującymi warunkami:</a:t>
            </a:r>
          </a:p>
          <a:p>
            <a:r>
              <a:rPr lang="pl-PL" dirty="0"/>
              <a:t>- wniosek o zmianę terminu zostanie złożony w Urzędzie Marszałkowskim Województwa Podkarpackiego w terminie do 31 października 2019 r. (decyduje termin wpływu pisma),</a:t>
            </a:r>
          </a:p>
          <a:p>
            <a:r>
              <a:rPr lang="pl-PL" dirty="0"/>
              <a:t>- ostateczne rozliczenie z realizacji zadania nastąpi najpóźniej do dnia 30 listopada 2019r. </a:t>
            </a:r>
          </a:p>
          <a:p>
            <a:r>
              <a:rPr lang="pl-PL" dirty="0"/>
              <a:t>- beneficjent uzasadni konieczność przesunięcia terminu.</a:t>
            </a:r>
          </a:p>
          <a:p>
            <a:endParaRPr 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428596" y="1000108"/>
            <a:ext cx="8429684" cy="4638692"/>
          </a:xfrm>
        </p:spPr>
        <p:txBody>
          <a:bodyPr>
            <a:normAutofit/>
          </a:bodyPr>
          <a:lstStyle/>
          <a:p>
            <a:pPr algn="l"/>
            <a:r>
              <a:rPr lang="pl-PL" dirty="0">
                <a:solidFill>
                  <a:schemeClr val="accent4">
                    <a:lumMod val="75000"/>
                  </a:schemeClr>
                </a:solidFill>
              </a:rPr>
              <a:t>Jeżeli wniosek o pomoc finansową lub dołączone do niego dokumenty nie zawierają danych niezbędnych do ustalenia liczby punktów za dane kryterium, nie przyznaje się punktów za dane </a:t>
            </a:r>
            <a:r>
              <a:rPr lang="pl-PL" dirty="0" smtClean="0">
                <a:solidFill>
                  <a:schemeClr val="accent4">
                    <a:lumMod val="75000"/>
                  </a:schemeClr>
                </a:solidFill>
              </a:rPr>
              <a:t>kryterium.</a:t>
            </a:r>
            <a:endParaRPr lang="pl-PL" dirty="0">
              <a:solidFill>
                <a:schemeClr val="accent4">
                  <a:lumMod val="75000"/>
                </a:schemeClr>
              </a:solidFill>
            </a:endParaRPr>
          </a:p>
          <a:p>
            <a:pPr algn="l"/>
            <a:endParaRPr lang="pl-PL" dirty="0" smtClean="0">
              <a:solidFill>
                <a:schemeClr val="accent4">
                  <a:lumMod val="75000"/>
                </a:schemeClr>
              </a:solidFill>
            </a:endParaRPr>
          </a:p>
          <a:p>
            <a:pPr algn="l"/>
            <a:r>
              <a:rPr lang="pl-PL" dirty="0" smtClean="0">
                <a:solidFill>
                  <a:schemeClr val="accent4">
                    <a:lumMod val="75000"/>
                  </a:schemeClr>
                </a:solidFill>
              </a:rPr>
              <a:t>Beneficjent </a:t>
            </a:r>
            <a:r>
              <a:rPr lang="pl-PL" dirty="0">
                <a:solidFill>
                  <a:schemeClr val="accent4">
                    <a:lumMod val="75000"/>
                  </a:schemeClr>
                </a:solidFill>
              </a:rPr>
              <a:t>otrzymuje punkty w oparciu </a:t>
            </a:r>
            <a:r>
              <a:rPr lang="pl-PL" dirty="0" smtClean="0">
                <a:solidFill>
                  <a:schemeClr val="accent4">
                    <a:lumMod val="75000"/>
                  </a:schemeClr>
                </a:solidFill>
              </a:rPr>
              <a:t/>
            </a:r>
            <a:br>
              <a:rPr lang="pl-PL" dirty="0" smtClean="0">
                <a:solidFill>
                  <a:schemeClr val="accent4">
                    <a:lumMod val="75000"/>
                  </a:schemeClr>
                </a:solidFill>
              </a:rPr>
            </a:br>
            <a:r>
              <a:rPr lang="pl-PL" dirty="0" smtClean="0">
                <a:solidFill>
                  <a:schemeClr val="accent4">
                    <a:lumMod val="75000"/>
                  </a:schemeClr>
                </a:solidFill>
              </a:rPr>
              <a:t>o </a:t>
            </a:r>
            <a:r>
              <a:rPr lang="pl-PL" dirty="0">
                <a:solidFill>
                  <a:schemeClr val="accent4">
                    <a:lumMod val="75000"/>
                  </a:schemeClr>
                </a:solidFill>
              </a:rPr>
              <a:t>następujące kryteria (0-100 pkt.):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14348" y="285728"/>
            <a:ext cx="7772400" cy="1184273"/>
          </a:xfrm>
        </p:spPr>
        <p:txBody>
          <a:bodyPr/>
          <a:lstStyle/>
          <a:p>
            <a:r>
              <a:rPr lang="pl-PL" dirty="0" smtClean="0"/>
              <a:t>Rozliczenie z realizacji zadania</a:t>
            </a:r>
            <a:endParaRPr lang="pl-PL" dirty="0"/>
          </a:p>
        </p:txBody>
      </p:sp>
      <p:sp>
        <p:nvSpPr>
          <p:cNvPr id="3" name="Podtytuł 2"/>
          <p:cNvSpPr>
            <a:spLocks noGrp="1"/>
          </p:cNvSpPr>
          <p:nvPr>
            <p:ph type="subTitle" idx="1"/>
          </p:nvPr>
        </p:nvSpPr>
        <p:spPr>
          <a:xfrm>
            <a:off x="500034" y="1268760"/>
            <a:ext cx="8392446" cy="5328592"/>
          </a:xfrm>
        </p:spPr>
        <p:txBody>
          <a:bodyPr>
            <a:normAutofit fontScale="47500" lnSpcReduction="20000"/>
          </a:bodyPr>
          <a:lstStyle/>
          <a:p>
            <a:pPr lvl="0"/>
            <a:r>
              <a:rPr lang="pl-PL" sz="3800" b="1" u="sng" dirty="0"/>
              <a:t>Do Rozliczenia z realizacji zadania należy załączyć:</a:t>
            </a:r>
          </a:p>
          <a:p>
            <a:r>
              <a:rPr lang="pl-PL" dirty="0"/>
              <a:t> </a:t>
            </a:r>
          </a:p>
          <a:p>
            <a:pPr lvl="0" algn="l">
              <a:buFont typeface="Wingdings" pitchFamily="2" charset="2"/>
              <a:buChar char="Ø"/>
            </a:pPr>
            <a:r>
              <a:rPr lang="pl-PL" dirty="0"/>
              <a:t>Potwierdzone za zgodność z oryginałem kserokopie opisanych dokumentów </a:t>
            </a:r>
            <a:br>
              <a:rPr lang="pl-PL" dirty="0"/>
            </a:br>
            <a:r>
              <a:rPr lang="pl-PL" dirty="0"/>
              <a:t>o równoważnej wartości dowodowej (z użyciem opisu – „Przedstawiono do refundacji w ramach Podkarpackiego Programu Odnowy Wsi na lata 2017-2020 na realizację I etapu koncepcji „Uniwersytetu Samorządności” oraz wskazaniem pozycji odpowiadającej w zestawieniu rzeczowo – finansowym). </a:t>
            </a:r>
          </a:p>
          <a:p>
            <a:pPr lvl="0" algn="l">
              <a:buFont typeface="Wingdings" pitchFamily="2" charset="2"/>
              <a:buChar char="Ø"/>
            </a:pPr>
            <a:r>
              <a:rPr lang="pl-PL" dirty="0"/>
              <a:t>Potwierdzone za zgodność z oryginałem kserokopie dowodów zapłaty.</a:t>
            </a:r>
          </a:p>
          <a:p>
            <a:pPr lvl="0" algn="l">
              <a:buFont typeface="Wingdings" pitchFamily="2" charset="2"/>
              <a:buChar char="Ø"/>
            </a:pPr>
            <a:r>
              <a:rPr lang="pl-PL" dirty="0"/>
              <a:t>Kserokopia dokumentu potwierdzającego wykonanie zakresu rzeczowego (np. protokół odbioru realizowanego zadania, kosztorys powykonawczy, inne dokumenty). </a:t>
            </a:r>
          </a:p>
          <a:p>
            <a:pPr lvl="0" algn="l">
              <a:buFont typeface="Wingdings" pitchFamily="2" charset="2"/>
              <a:buChar char="Ø"/>
            </a:pPr>
            <a:r>
              <a:rPr lang="pl-PL" dirty="0"/>
              <a:t>Oświadczenie o wyborze wykonawcy zadania zgodnie z ustawą o zamówieniach publicznych.</a:t>
            </a:r>
          </a:p>
          <a:p>
            <a:pPr lvl="0" algn="l">
              <a:buFont typeface="Wingdings" pitchFamily="2" charset="2"/>
              <a:buChar char="Ø"/>
            </a:pPr>
            <a:r>
              <a:rPr lang="pl-PL" dirty="0"/>
              <a:t>Karta pracy własnej wykonanej na rzecz zadania w ramach Podkarpackiego Programu Odnowy Wsi </a:t>
            </a:r>
            <a:r>
              <a:rPr lang="pl-PL" dirty="0" smtClean="0"/>
              <a:t/>
            </a:r>
            <a:br>
              <a:rPr lang="pl-PL" dirty="0" smtClean="0"/>
            </a:br>
            <a:r>
              <a:rPr lang="pl-PL" dirty="0" smtClean="0"/>
              <a:t>w </a:t>
            </a:r>
            <a:r>
              <a:rPr lang="pl-PL" dirty="0"/>
              <a:t>latach 2017 – 2020 na realizację I etapu koncepcji „Uniwersytetu Samorządności”.</a:t>
            </a:r>
          </a:p>
          <a:p>
            <a:pPr lvl="0" algn="l">
              <a:buFont typeface="Wingdings" pitchFamily="2" charset="2"/>
              <a:buChar char="Ø"/>
            </a:pPr>
            <a:r>
              <a:rPr lang="pl-PL" dirty="0"/>
              <a:t>Dokumentacja zdjęciowa wraz z oświadczeniem o możliwości nieodpłatnego wykorzystania zdjęć. Zdjęcia winny być załączone również w wersji elektronicznej (płyta CD), oraz dokumentować postęp prac (przed realizacją, w trakcie realizacji, po jej zakończeniu, zdjęcie zamieszczonej tablicy, itp.).</a:t>
            </a:r>
          </a:p>
          <a:p>
            <a:pPr lvl="0" algn="l">
              <a:buFont typeface="Wingdings" pitchFamily="2" charset="2"/>
              <a:buChar char="Ø"/>
            </a:pPr>
            <a:r>
              <a:rPr lang="pl-PL" dirty="0"/>
              <a:t>Sprawozdanie partnera uczestniczącego w realizacji zadania zawierający opis  wykonanego przez niego zakresu.</a:t>
            </a:r>
          </a:p>
          <a:p>
            <a:pPr lvl="0" algn="l">
              <a:buFont typeface="Wingdings" pitchFamily="2" charset="2"/>
              <a:buChar char="Ø"/>
            </a:pPr>
            <a:r>
              <a:rPr lang="pl-PL" dirty="0"/>
              <a:t>Dokumentacja potwierdzająca wykonanie działań promocyjno-informacyjnych (m. in. projekt ogłoszenia, wydruk ogłoszenia ze strony internetowej, itp.).</a:t>
            </a:r>
          </a:p>
          <a:p>
            <a:pPr lvl="0" algn="l">
              <a:buFont typeface="Wingdings" pitchFamily="2" charset="2"/>
              <a:buChar char="Ø"/>
            </a:pPr>
            <a:r>
              <a:rPr lang="pl-PL" dirty="0"/>
              <a:t>Zgoda na przetwarzanie danych osobowych (dotyczy Partnera, jeżeli nie została przedłożona na etapie oceny wniosku o pomoc finansową)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14348" y="285728"/>
            <a:ext cx="7772400" cy="1184273"/>
          </a:xfrm>
        </p:spPr>
        <p:txBody>
          <a:bodyPr/>
          <a:lstStyle/>
          <a:p>
            <a:r>
              <a:rPr lang="pl-PL" dirty="0" smtClean="0"/>
              <a:t>Tablica informacyjna</a:t>
            </a:r>
            <a:endParaRPr lang="pl-PL" dirty="0"/>
          </a:p>
        </p:txBody>
      </p:sp>
      <p:sp>
        <p:nvSpPr>
          <p:cNvPr id="3" name="Podtytuł 2"/>
          <p:cNvSpPr>
            <a:spLocks noGrp="1"/>
          </p:cNvSpPr>
          <p:nvPr>
            <p:ph type="subTitle" idx="1"/>
          </p:nvPr>
        </p:nvSpPr>
        <p:spPr>
          <a:xfrm>
            <a:off x="500034" y="1714488"/>
            <a:ext cx="8286808" cy="4786346"/>
          </a:xfrm>
        </p:spPr>
        <p:txBody>
          <a:bodyPr>
            <a:normAutofit fontScale="70000" lnSpcReduction="20000"/>
          </a:bodyPr>
          <a:lstStyle/>
          <a:p>
            <a:pPr lvl="0"/>
            <a:r>
              <a:rPr lang="pl-PL" dirty="0"/>
              <a:t>Gmina ma obowiązek umieszczenia w widocznym miejscu informacji o współfinansowaniu zadania środkami samorządu województwa, zawierającej herb Województwa Podkarpackiego oraz napis o treści: </a:t>
            </a:r>
            <a:r>
              <a:rPr lang="pl-PL" i="1" dirty="0"/>
              <a:t>Zadanie pn. „……………….” mające na celu stworzenie warunków umożliwiających przeprowadzenie inicjatyw edukacyjnych w ramach koncepcji „Uniwersytetu Samorządności” objętej „Podkarpackim Programem Odnowy Wsi na lata 2017-2020” dofinansowanym przy pomocy środków </a:t>
            </a:r>
            <a:br>
              <a:rPr lang="pl-PL" i="1" dirty="0"/>
            </a:br>
            <a:r>
              <a:rPr lang="pl-PL" i="1" dirty="0"/>
              <a:t>z budżetu Województwa Podkarpackiego.</a:t>
            </a:r>
            <a:endParaRPr lang="pl-PL" dirty="0"/>
          </a:p>
          <a:p>
            <a:pPr lvl="0"/>
            <a:r>
              <a:rPr lang="pl-PL" dirty="0"/>
              <a:t>Informacja, o  której mowa w ust. 1 w przypadku zadań inwestycyjnych w ramach I etapu winna być umieszczona na tablicy o wymiarach 60x90 cm, w widocznym miejscu przez okres trwania inicjatyw edukacyjnych tj. do 31.12.2020 r. </a:t>
            </a:r>
          </a:p>
          <a:p>
            <a:pPr lvl="0"/>
            <a:r>
              <a:rPr lang="pl-PL" dirty="0"/>
              <a:t>Koszt tablicy informacyjnej nie podlega refundacji w ramach pomocy finansowej Samorządu </a:t>
            </a:r>
            <a:r>
              <a:rPr lang="pl-PL" dirty="0" smtClean="0"/>
              <a:t>Województwa</a:t>
            </a:r>
            <a:endParaRPr lang="pl-P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714348" y="2714620"/>
            <a:ext cx="7929618" cy="2924180"/>
          </a:xfrm>
        </p:spPr>
        <p:txBody>
          <a:bodyPr>
            <a:normAutofit/>
          </a:bodyPr>
          <a:lstStyle/>
          <a:p>
            <a:endParaRPr lang="pl-PL" sz="3100" b="1" dirty="0" smtClean="0">
              <a:solidFill>
                <a:schemeClr val="accent4">
                  <a:lumMod val="75000"/>
                </a:schemeClr>
              </a:solidFill>
              <a:latin typeface="Arial" charset="0"/>
            </a:endParaRPr>
          </a:p>
          <a:p>
            <a:r>
              <a:rPr lang="pl-PL" sz="3100" b="1" dirty="0" smtClean="0">
                <a:solidFill>
                  <a:schemeClr val="accent4">
                    <a:lumMod val="75000"/>
                  </a:schemeClr>
                </a:solidFill>
                <a:latin typeface="Arial" charset="0"/>
              </a:rPr>
              <a:t>Omówienie formularza wniosku </a:t>
            </a:r>
            <a:br>
              <a:rPr lang="pl-PL" sz="3100" b="1" dirty="0" smtClean="0">
                <a:solidFill>
                  <a:schemeClr val="accent4">
                    <a:lumMod val="75000"/>
                  </a:schemeClr>
                </a:solidFill>
                <a:latin typeface="Arial" charset="0"/>
              </a:rPr>
            </a:br>
            <a:r>
              <a:rPr lang="pl-PL" sz="3100" b="1" dirty="0" smtClean="0">
                <a:solidFill>
                  <a:schemeClr val="accent4">
                    <a:lumMod val="75000"/>
                  </a:schemeClr>
                </a:solidFill>
                <a:latin typeface="Arial" charset="0"/>
              </a:rPr>
              <a:t>i załączników</a:t>
            </a:r>
            <a:endParaRPr lang="pl-PL" sz="3100" b="1" dirty="0">
              <a:solidFill>
                <a:schemeClr val="accent4">
                  <a:lumMod val="75000"/>
                </a:schemeClr>
              </a:solidFill>
            </a:endParaRPr>
          </a:p>
        </p:txBody>
      </p:sp>
      <p:pic>
        <p:nvPicPr>
          <p:cNvPr id="4" name="Obraz 3"/>
          <p:cNvPicPr>
            <a:picLocks noChangeAspect="1"/>
          </p:cNvPicPr>
          <p:nvPr/>
        </p:nvPicPr>
        <p:blipFill>
          <a:blip r:embed="rId2"/>
          <a:srcRect/>
          <a:stretch>
            <a:fillRect/>
          </a:stretch>
        </p:blipFill>
        <p:spPr bwMode="auto">
          <a:xfrm>
            <a:off x="4286248" y="642918"/>
            <a:ext cx="1133475" cy="1312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pole tekstowe 8"/>
          <p:cNvSpPr txBox="1"/>
          <p:nvPr/>
        </p:nvSpPr>
        <p:spPr>
          <a:xfrm>
            <a:off x="714348" y="571480"/>
            <a:ext cx="7929618" cy="2308324"/>
          </a:xfrm>
          <a:prstGeom prst="rect">
            <a:avLst/>
          </a:prstGeom>
          <a:noFill/>
        </p:spPr>
        <p:txBody>
          <a:bodyPr wrap="square" rtlCol="0">
            <a:spAutoFit/>
          </a:bodyPr>
          <a:lstStyle/>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p:txBody>
      </p:sp>
      <p:pic>
        <p:nvPicPr>
          <p:cNvPr id="2059" name="Picture 11"/>
          <p:cNvPicPr>
            <a:picLocks noChangeAspect="1" noChangeArrowheads="1"/>
          </p:cNvPicPr>
          <p:nvPr/>
        </p:nvPicPr>
        <p:blipFill>
          <a:blip r:embed="rId2"/>
          <a:srcRect/>
          <a:stretch>
            <a:fillRect/>
          </a:stretch>
        </p:blipFill>
        <p:spPr bwMode="auto">
          <a:xfrm>
            <a:off x="908922" y="571480"/>
            <a:ext cx="7540470" cy="56919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pole tekstowe 8"/>
          <p:cNvSpPr txBox="1"/>
          <p:nvPr/>
        </p:nvSpPr>
        <p:spPr>
          <a:xfrm>
            <a:off x="714348" y="571480"/>
            <a:ext cx="7929618" cy="2308324"/>
          </a:xfrm>
          <a:prstGeom prst="rect">
            <a:avLst/>
          </a:prstGeom>
          <a:noFill/>
        </p:spPr>
        <p:txBody>
          <a:bodyPr wrap="square" rtlCol="0">
            <a:spAutoFit/>
          </a:bodyPr>
          <a:lstStyle/>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p:txBody>
      </p:sp>
      <p:pic>
        <p:nvPicPr>
          <p:cNvPr id="38914" name="Picture 2"/>
          <p:cNvPicPr>
            <a:picLocks noChangeAspect="1" noChangeArrowheads="1"/>
          </p:cNvPicPr>
          <p:nvPr/>
        </p:nvPicPr>
        <p:blipFill>
          <a:blip r:embed="rId2"/>
          <a:srcRect/>
          <a:stretch>
            <a:fillRect/>
          </a:stretch>
        </p:blipFill>
        <p:spPr bwMode="auto">
          <a:xfrm>
            <a:off x="1158897" y="457200"/>
            <a:ext cx="6826205" cy="58692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pole tekstowe 8"/>
          <p:cNvSpPr txBox="1"/>
          <p:nvPr/>
        </p:nvSpPr>
        <p:spPr>
          <a:xfrm>
            <a:off x="714348" y="571480"/>
            <a:ext cx="7929618" cy="2308324"/>
          </a:xfrm>
          <a:prstGeom prst="rect">
            <a:avLst/>
          </a:prstGeom>
          <a:noFill/>
        </p:spPr>
        <p:txBody>
          <a:bodyPr wrap="square" rtlCol="0">
            <a:spAutoFit/>
          </a:bodyPr>
          <a:lstStyle/>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p:txBody>
      </p:sp>
      <p:pic>
        <p:nvPicPr>
          <p:cNvPr id="39938" name="Picture 2"/>
          <p:cNvPicPr>
            <a:picLocks noChangeAspect="1" noChangeArrowheads="1"/>
          </p:cNvPicPr>
          <p:nvPr/>
        </p:nvPicPr>
        <p:blipFill>
          <a:blip r:embed="rId2"/>
          <a:srcRect/>
          <a:stretch>
            <a:fillRect/>
          </a:stretch>
        </p:blipFill>
        <p:spPr bwMode="auto">
          <a:xfrm>
            <a:off x="467544" y="919962"/>
            <a:ext cx="8013574" cy="391968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pole tekstowe 8"/>
          <p:cNvSpPr txBox="1"/>
          <p:nvPr/>
        </p:nvSpPr>
        <p:spPr>
          <a:xfrm>
            <a:off x="714348" y="571480"/>
            <a:ext cx="7929618" cy="2308324"/>
          </a:xfrm>
          <a:prstGeom prst="rect">
            <a:avLst/>
          </a:prstGeom>
          <a:noFill/>
        </p:spPr>
        <p:txBody>
          <a:bodyPr wrap="square" rtlCol="0">
            <a:spAutoFit/>
          </a:bodyPr>
          <a:lstStyle/>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p:txBody>
      </p:sp>
      <p:pic>
        <p:nvPicPr>
          <p:cNvPr id="40962" name="Picture 2"/>
          <p:cNvPicPr>
            <a:picLocks noChangeAspect="1" noChangeArrowheads="1"/>
          </p:cNvPicPr>
          <p:nvPr/>
        </p:nvPicPr>
        <p:blipFill>
          <a:blip r:embed="rId2"/>
          <a:srcRect/>
          <a:stretch>
            <a:fillRect/>
          </a:stretch>
        </p:blipFill>
        <p:spPr bwMode="auto">
          <a:xfrm>
            <a:off x="1635217" y="228600"/>
            <a:ext cx="6087880" cy="6076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pole tekstowe 8"/>
          <p:cNvSpPr txBox="1"/>
          <p:nvPr/>
        </p:nvSpPr>
        <p:spPr>
          <a:xfrm>
            <a:off x="714348" y="571480"/>
            <a:ext cx="7929618" cy="2308324"/>
          </a:xfrm>
          <a:prstGeom prst="rect">
            <a:avLst/>
          </a:prstGeom>
          <a:noFill/>
        </p:spPr>
        <p:txBody>
          <a:bodyPr wrap="square" rtlCol="0">
            <a:spAutoFit/>
          </a:bodyPr>
          <a:lstStyle/>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p:txBody>
      </p:sp>
      <p:pic>
        <p:nvPicPr>
          <p:cNvPr id="41986" name="Picture 2"/>
          <p:cNvPicPr>
            <a:picLocks noChangeAspect="1" noChangeArrowheads="1"/>
          </p:cNvPicPr>
          <p:nvPr/>
        </p:nvPicPr>
        <p:blipFill>
          <a:blip r:embed="rId2"/>
          <a:srcRect/>
          <a:stretch>
            <a:fillRect/>
          </a:stretch>
        </p:blipFill>
        <p:spPr bwMode="auto">
          <a:xfrm>
            <a:off x="539552" y="332656"/>
            <a:ext cx="7644824" cy="62646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pole tekstowe 8"/>
          <p:cNvSpPr txBox="1"/>
          <p:nvPr/>
        </p:nvSpPr>
        <p:spPr>
          <a:xfrm>
            <a:off x="714348" y="571480"/>
            <a:ext cx="7929618" cy="2308324"/>
          </a:xfrm>
          <a:prstGeom prst="rect">
            <a:avLst/>
          </a:prstGeom>
          <a:noFill/>
        </p:spPr>
        <p:txBody>
          <a:bodyPr wrap="square" rtlCol="0">
            <a:spAutoFit/>
          </a:bodyPr>
          <a:lstStyle/>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p:txBody>
      </p:sp>
      <p:pic>
        <p:nvPicPr>
          <p:cNvPr id="43010" name="Picture 2"/>
          <p:cNvPicPr>
            <a:picLocks noChangeAspect="1" noChangeArrowheads="1"/>
          </p:cNvPicPr>
          <p:nvPr/>
        </p:nvPicPr>
        <p:blipFill>
          <a:blip r:embed="rId2"/>
          <a:srcRect/>
          <a:stretch>
            <a:fillRect/>
          </a:stretch>
        </p:blipFill>
        <p:spPr bwMode="auto">
          <a:xfrm>
            <a:off x="690721" y="453250"/>
            <a:ext cx="7652655" cy="41278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pole tekstowe 8"/>
          <p:cNvSpPr txBox="1"/>
          <p:nvPr/>
        </p:nvSpPr>
        <p:spPr>
          <a:xfrm>
            <a:off x="714348" y="571480"/>
            <a:ext cx="7929618" cy="2308324"/>
          </a:xfrm>
          <a:prstGeom prst="rect">
            <a:avLst/>
          </a:prstGeom>
          <a:noFill/>
        </p:spPr>
        <p:txBody>
          <a:bodyPr wrap="square" rtlCol="0">
            <a:spAutoFit/>
          </a:bodyPr>
          <a:lstStyle/>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p:txBody>
      </p:sp>
      <p:pic>
        <p:nvPicPr>
          <p:cNvPr id="44035" name="Picture 3"/>
          <p:cNvPicPr>
            <a:picLocks noChangeAspect="1" noChangeArrowheads="1"/>
          </p:cNvPicPr>
          <p:nvPr/>
        </p:nvPicPr>
        <p:blipFill>
          <a:blip r:embed="rId2"/>
          <a:srcRect/>
          <a:stretch>
            <a:fillRect/>
          </a:stretch>
        </p:blipFill>
        <p:spPr bwMode="auto">
          <a:xfrm>
            <a:off x="539552" y="536074"/>
            <a:ext cx="7945574" cy="4261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14348" y="500043"/>
            <a:ext cx="7772400" cy="1143008"/>
          </a:xfrm>
        </p:spPr>
        <p:txBody>
          <a:bodyPr/>
          <a:lstStyle/>
          <a:p>
            <a:r>
              <a:rPr lang="pl-PL" dirty="0" smtClean="0"/>
              <a:t>Kryterium 1</a:t>
            </a:r>
            <a:endParaRPr lang="pl-PL" dirty="0"/>
          </a:p>
        </p:txBody>
      </p:sp>
      <p:sp>
        <p:nvSpPr>
          <p:cNvPr id="3" name="Podtytuł 2"/>
          <p:cNvSpPr>
            <a:spLocks noGrp="1"/>
          </p:cNvSpPr>
          <p:nvPr>
            <p:ph type="subTitle" idx="1"/>
          </p:nvPr>
        </p:nvSpPr>
        <p:spPr>
          <a:xfrm>
            <a:off x="928662" y="2143116"/>
            <a:ext cx="7286676" cy="2928958"/>
          </a:xfrm>
        </p:spPr>
        <p:txBody>
          <a:bodyPr>
            <a:normAutofit fontScale="92500"/>
          </a:bodyPr>
          <a:lstStyle/>
          <a:p>
            <a:pPr lvl="1"/>
            <a:r>
              <a:rPr lang="pl-PL" b="1" dirty="0"/>
              <a:t>Zadanie dotyczy (0, 5 lub 8 </a:t>
            </a:r>
            <a:r>
              <a:rPr lang="pl-PL" b="1" dirty="0" err="1"/>
              <a:t>pkt</a:t>
            </a:r>
            <a:r>
              <a:rPr lang="pl-PL" b="1" dirty="0"/>
              <a:t>)*:</a:t>
            </a:r>
          </a:p>
          <a:p>
            <a:pPr lvl="0"/>
            <a:r>
              <a:rPr lang="pl-PL" sz="2800" b="1" dirty="0"/>
              <a:t>wyłącznie wyposażenia obiektu budowlanego  – 8 pkt., lub</a:t>
            </a:r>
          </a:p>
          <a:p>
            <a:pPr lvl="0"/>
            <a:r>
              <a:rPr lang="pl-PL" sz="2800" b="1" dirty="0"/>
              <a:t>remontu wraz z wyposażeniem – 5 pkt</a:t>
            </a:r>
            <a:r>
              <a:rPr lang="pl-PL" sz="2800" b="1" dirty="0" smtClean="0"/>
              <a:t>.</a:t>
            </a:r>
          </a:p>
          <a:p>
            <a:pPr lvl="0"/>
            <a:endParaRPr lang="pl-PL" sz="2800" b="1" dirty="0"/>
          </a:p>
          <a:p>
            <a:r>
              <a:rPr lang="pl-PL" sz="2800" b="1" dirty="0"/>
              <a:t>*kryterium nie dotyczy pracy własnej i partnerstwa</a:t>
            </a:r>
          </a:p>
          <a:p>
            <a:endParaRPr lang="pl-PL"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pole tekstowe 8"/>
          <p:cNvSpPr txBox="1"/>
          <p:nvPr/>
        </p:nvSpPr>
        <p:spPr>
          <a:xfrm>
            <a:off x="714348" y="571480"/>
            <a:ext cx="7929618" cy="2308324"/>
          </a:xfrm>
          <a:prstGeom prst="rect">
            <a:avLst/>
          </a:prstGeom>
          <a:noFill/>
        </p:spPr>
        <p:txBody>
          <a:bodyPr wrap="square" rtlCol="0">
            <a:spAutoFit/>
          </a:bodyPr>
          <a:lstStyle/>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p:txBody>
      </p:sp>
      <p:pic>
        <p:nvPicPr>
          <p:cNvPr id="45058" name="Picture 2"/>
          <p:cNvPicPr>
            <a:picLocks noChangeAspect="1" noChangeArrowheads="1"/>
          </p:cNvPicPr>
          <p:nvPr/>
        </p:nvPicPr>
        <p:blipFill>
          <a:blip r:embed="rId2"/>
          <a:srcRect/>
          <a:stretch>
            <a:fillRect/>
          </a:stretch>
        </p:blipFill>
        <p:spPr bwMode="auto">
          <a:xfrm>
            <a:off x="899592" y="571480"/>
            <a:ext cx="7108241" cy="54726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pole tekstowe 8"/>
          <p:cNvSpPr txBox="1"/>
          <p:nvPr/>
        </p:nvSpPr>
        <p:spPr>
          <a:xfrm>
            <a:off x="714348" y="571480"/>
            <a:ext cx="7929618" cy="2308324"/>
          </a:xfrm>
          <a:prstGeom prst="rect">
            <a:avLst/>
          </a:prstGeom>
          <a:noFill/>
        </p:spPr>
        <p:txBody>
          <a:bodyPr wrap="square" rtlCol="0">
            <a:spAutoFit/>
          </a:bodyPr>
          <a:lstStyle/>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p:txBody>
      </p:sp>
      <p:pic>
        <p:nvPicPr>
          <p:cNvPr id="46082" name="Picture 2"/>
          <p:cNvPicPr>
            <a:picLocks noChangeAspect="1" noChangeArrowheads="1"/>
          </p:cNvPicPr>
          <p:nvPr/>
        </p:nvPicPr>
        <p:blipFill>
          <a:blip r:embed="rId2"/>
          <a:srcRect/>
          <a:stretch>
            <a:fillRect/>
          </a:stretch>
        </p:blipFill>
        <p:spPr bwMode="auto">
          <a:xfrm>
            <a:off x="827584" y="764704"/>
            <a:ext cx="7447393" cy="41044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pole tekstowe 8"/>
          <p:cNvSpPr txBox="1"/>
          <p:nvPr/>
        </p:nvSpPr>
        <p:spPr>
          <a:xfrm>
            <a:off x="714348" y="571480"/>
            <a:ext cx="7929618" cy="2308324"/>
          </a:xfrm>
          <a:prstGeom prst="rect">
            <a:avLst/>
          </a:prstGeom>
          <a:noFill/>
        </p:spPr>
        <p:txBody>
          <a:bodyPr wrap="square" rtlCol="0">
            <a:spAutoFit/>
          </a:bodyPr>
          <a:lstStyle/>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p:txBody>
      </p:sp>
      <p:pic>
        <p:nvPicPr>
          <p:cNvPr id="47106" name="Picture 2"/>
          <p:cNvPicPr>
            <a:picLocks noChangeAspect="1" noChangeArrowheads="1"/>
          </p:cNvPicPr>
          <p:nvPr/>
        </p:nvPicPr>
        <p:blipFill>
          <a:blip r:embed="rId2"/>
          <a:srcRect/>
          <a:stretch>
            <a:fillRect/>
          </a:stretch>
        </p:blipFill>
        <p:spPr bwMode="auto">
          <a:xfrm>
            <a:off x="899591" y="571480"/>
            <a:ext cx="7144965" cy="566583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pole tekstowe 8"/>
          <p:cNvSpPr txBox="1"/>
          <p:nvPr/>
        </p:nvSpPr>
        <p:spPr>
          <a:xfrm>
            <a:off x="714348" y="571480"/>
            <a:ext cx="7929618" cy="2308324"/>
          </a:xfrm>
          <a:prstGeom prst="rect">
            <a:avLst/>
          </a:prstGeom>
          <a:noFill/>
        </p:spPr>
        <p:txBody>
          <a:bodyPr wrap="square" rtlCol="0">
            <a:spAutoFit/>
          </a:bodyPr>
          <a:lstStyle/>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p:txBody>
      </p:sp>
      <p:pic>
        <p:nvPicPr>
          <p:cNvPr id="48130" name="Picture 2"/>
          <p:cNvPicPr>
            <a:picLocks noChangeAspect="1" noChangeArrowheads="1"/>
          </p:cNvPicPr>
          <p:nvPr/>
        </p:nvPicPr>
        <p:blipFill>
          <a:blip r:embed="rId2"/>
          <a:srcRect/>
          <a:stretch>
            <a:fillRect/>
          </a:stretch>
        </p:blipFill>
        <p:spPr bwMode="auto">
          <a:xfrm>
            <a:off x="1331640" y="332656"/>
            <a:ext cx="6336704" cy="618800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pole tekstowe 8"/>
          <p:cNvSpPr txBox="1"/>
          <p:nvPr/>
        </p:nvSpPr>
        <p:spPr>
          <a:xfrm>
            <a:off x="714348" y="571480"/>
            <a:ext cx="7929618" cy="2308324"/>
          </a:xfrm>
          <a:prstGeom prst="rect">
            <a:avLst/>
          </a:prstGeom>
          <a:noFill/>
        </p:spPr>
        <p:txBody>
          <a:bodyPr wrap="square" rtlCol="0">
            <a:spAutoFit/>
          </a:bodyPr>
          <a:lstStyle/>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p:txBody>
      </p:sp>
      <p:pic>
        <p:nvPicPr>
          <p:cNvPr id="49154" name="Picture 2"/>
          <p:cNvPicPr>
            <a:picLocks noChangeAspect="1" noChangeArrowheads="1"/>
          </p:cNvPicPr>
          <p:nvPr/>
        </p:nvPicPr>
        <p:blipFill>
          <a:blip r:embed="rId2"/>
          <a:srcRect/>
          <a:stretch>
            <a:fillRect/>
          </a:stretch>
        </p:blipFill>
        <p:spPr bwMode="auto">
          <a:xfrm>
            <a:off x="395536" y="332656"/>
            <a:ext cx="8359258" cy="54726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pole tekstowe 8"/>
          <p:cNvSpPr txBox="1"/>
          <p:nvPr/>
        </p:nvSpPr>
        <p:spPr>
          <a:xfrm>
            <a:off x="714348" y="571480"/>
            <a:ext cx="7929618" cy="2308324"/>
          </a:xfrm>
          <a:prstGeom prst="rect">
            <a:avLst/>
          </a:prstGeom>
          <a:noFill/>
        </p:spPr>
        <p:txBody>
          <a:bodyPr wrap="square" rtlCol="0">
            <a:spAutoFit/>
          </a:bodyPr>
          <a:lstStyle/>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p:txBody>
      </p:sp>
      <p:pic>
        <p:nvPicPr>
          <p:cNvPr id="1026" name="Obiekt 1"/>
          <p:cNvPicPr>
            <a:picLocks noChangeAspect="1" noChangeArrowheads="1"/>
          </p:cNvPicPr>
          <p:nvPr/>
        </p:nvPicPr>
        <p:blipFill>
          <a:blip r:embed="rId2"/>
          <a:srcRect/>
          <a:stretch>
            <a:fillRect/>
          </a:stretch>
        </p:blipFill>
        <p:spPr bwMode="auto">
          <a:xfrm>
            <a:off x="1071538" y="285728"/>
            <a:ext cx="7072313" cy="10006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pole tekstowe 8"/>
          <p:cNvSpPr txBox="1"/>
          <p:nvPr/>
        </p:nvSpPr>
        <p:spPr>
          <a:xfrm>
            <a:off x="714348" y="571480"/>
            <a:ext cx="7929618" cy="2308324"/>
          </a:xfrm>
          <a:prstGeom prst="rect">
            <a:avLst/>
          </a:prstGeom>
          <a:noFill/>
        </p:spPr>
        <p:txBody>
          <a:bodyPr wrap="square" rtlCol="0">
            <a:spAutoFit/>
          </a:bodyPr>
          <a:lstStyle/>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p:txBody>
      </p:sp>
      <p:pic>
        <p:nvPicPr>
          <p:cNvPr id="50178" name="Picture 2"/>
          <p:cNvPicPr>
            <a:picLocks noChangeAspect="1" noChangeArrowheads="1"/>
          </p:cNvPicPr>
          <p:nvPr/>
        </p:nvPicPr>
        <p:blipFill>
          <a:blip r:embed="rId2"/>
          <a:srcRect/>
          <a:stretch>
            <a:fillRect/>
          </a:stretch>
        </p:blipFill>
        <p:spPr bwMode="auto">
          <a:xfrm>
            <a:off x="1619672" y="188640"/>
            <a:ext cx="5760640" cy="654430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Rozliczenie z realizacji zadania</a:t>
            </a:r>
            <a:endParaRPr lang="pl-PL"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p:cNvPicPr>
            <a:picLocks noChangeAspect="1" noChangeArrowheads="1"/>
          </p:cNvPicPr>
          <p:nvPr/>
        </p:nvPicPr>
        <p:blipFill>
          <a:blip r:embed="rId2"/>
          <a:srcRect/>
          <a:stretch>
            <a:fillRect/>
          </a:stretch>
        </p:blipFill>
        <p:spPr bwMode="auto">
          <a:xfrm>
            <a:off x="1187624" y="260648"/>
            <a:ext cx="6480720" cy="64807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p:cNvPicPr>
            <a:picLocks noChangeAspect="1" noChangeArrowheads="1"/>
          </p:cNvPicPr>
          <p:nvPr/>
        </p:nvPicPr>
        <p:blipFill>
          <a:blip r:embed="rId2"/>
          <a:srcRect/>
          <a:stretch>
            <a:fillRect/>
          </a:stretch>
        </p:blipFill>
        <p:spPr bwMode="auto">
          <a:xfrm>
            <a:off x="1331640" y="188640"/>
            <a:ext cx="6066902" cy="65527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14348" y="214290"/>
            <a:ext cx="7772400" cy="1143008"/>
          </a:xfrm>
        </p:spPr>
        <p:txBody>
          <a:bodyPr/>
          <a:lstStyle/>
          <a:p>
            <a:r>
              <a:rPr lang="pl-PL" dirty="0" smtClean="0"/>
              <a:t>Kryterium 2</a:t>
            </a:r>
            <a:endParaRPr lang="pl-PL" dirty="0"/>
          </a:p>
        </p:txBody>
      </p:sp>
      <p:sp>
        <p:nvSpPr>
          <p:cNvPr id="3" name="Podtytuł 2"/>
          <p:cNvSpPr>
            <a:spLocks noGrp="1"/>
          </p:cNvSpPr>
          <p:nvPr>
            <p:ph type="subTitle" idx="1"/>
          </p:nvPr>
        </p:nvSpPr>
        <p:spPr>
          <a:xfrm>
            <a:off x="571472" y="1643050"/>
            <a:ext cx="8072494" cy="4500594"/>
          </a:xfrm>
        </p:spPr>
        <p:txBody>
          <a:bodyPr>
            <a:normAutofit fontScale="62500" lnSpcReduction="20000"/>
          </a:bodyPr>
          <a:lstStyle/>
          <a:p>
            <a:pPr algn="l"/>
            <a:r>
              <a:rPr lang="pl-PL" dirty="0"/>
              <a:t>Obiekt budowlany, w którym realizowane będzie zadanie, spełnia następujące kryteria (0, 5, 6, 11, 12, 15, 16, 17, 18, 21, 22, 23, 27, 28, 29 lub 33) :</a:t>
            </a:r>
          </a:p>
          <a:p>
            <a:pPr lvl="1" algn="l">
              <a:buFont typeface="Wingdings" pitchFamily="2" charset="2"/>
              <a:buChar char="Ø"/>
            </a:pPr>
            <a:r>
              <a:rPr lang="pl-PL" sz="3200" dirty="0"/>
              <a:t>Posiada miejsca parkingowe w bezpośrednim sąsiedztwie (0, 6 lub 10 pkt.):</a:t>
            </a:r>
          </a:p>
          <a:p>
            <a:pPr lvl="0" algn="l"/>
            <a:r>
              <a:rPr lang="pl-PL" dirty="0"/>
              <a:t>w ilości do 10 miejsc postojowych – 6 pkt., lub</a:t>
            </a:r>
          </a:p>
          <a:p>
            <a:pPr lvl="0" algn="l"/>
            <a:r>
              <a:rPr lang="pl-PL" dirty="0"/>
              <a:t>w ilości 11 i więcej miejsc postojowych – 10 pkt.</a:t>
            </a:r>
          </a:p>
          <a:p>
            <a:pPr lvl="1" algn="l">
              <a:buFont typeface="Wingdings" pitchFamily="2" charset="2"/>
              <a:buChar char="Ø"/>
            </a:pPr>
            <a:r>
              <a:rPr lang="pl-PL" sz="3200" dirty="0"/>
              <a:t>Sala przeznaczona do przeprowadzenia zajęć edukacyjnych wyposażona jest w instalację chłodzenia (0 lub 5 pkt.) – 5 pkt.</a:t>
            </a:r>
          </a:p>
          <a:p>
            <a:pPr lvl="1" algn="l">
              <a:buFont typeface="Wingdings" pitchFamily="2" charset="2"/>
              <a:buChar char="Ø"/>
            </a:pPr>
            <a:r>
              <a:rPr lang="pl-PL" sz="3200" dirty="0"/>
              <a:t>Miejscowość, w której realizowana będzie inicjatywa szkoleniowa posiada:</a:t>
            </a:r>
          </a:p>
          <a:p>
            <a:pPr lvl="0" algn="l"/>
            <a:r>
              <a:rPr lang="pl-PL" dirty="0"/>
              <a:t>przynajmniej 2 miejsca infrastruktury publicznego transportu zbiorowego (przynajmniej dwóch różnych przewoźników) (0 lub 6 pkt.) – 6 pkt.,</a:t>
            </a:r>
          </a:p>
          <a:p>
            <a:pPr lvl="1" algn="l">
              <a:buFont typeface="Wingdings" pitchFamily="2" charset="2"/>
              <a:buChar char="Ø"/>
            </a:pPr>
            <a:r>
              <a:rPr lang="pl-PL" sz="3200" dirty="0"/>
              <a:t>Obiekt budowlany, w którym prowadzone będą zajęcia był wybudowany, przebudowany lub zmodernizowany w latach 2008-2018 (0 lub 12 pkt.) – 12 pkt.</a:t>
            </a:r>
          </a:p>
          <a:p>
            <a:pPr algn="l"/>
            <a:endParaRPr lang="pl-PL"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p:cNvPicPr>
            <a:picLocks noChangeAspect="1" noChangeArrowheads="1"/>
          </p:cNvPicPr>
          <p:nvPr/>
        </p:nvPicPr>
        <p:blipFill>
          <a:blip r:embed="rId2"/>
          <a:srcRect/>
          <a:stretch>
            <a:fillRect/>
          </a:stretch>
        </p:blipFill>
        <p:spPr bwMode="auto">
          <a:xfrm>
            <a:off x="1259632" y="116632"/>
            <a:ext cx="6149118" cy="65527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14348" y="1500174"/>
            <a:ext cx="7772400" cy="1470025"/>
          </a:xfrm>
        </p:spPr>
        <p:txBody>
          <a:bodyPr/>
          <a:lstStyle/>
          <a:p>
            <a:r>
              <a:rPr lang="pl-PL" dirty="0" smtClean="0"/>
              <a:t>Karta pracy własnej</a:t>
            </a:r>
            <a:endParaRPr lang="pl-PL"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5" name="Picture 3"/>
          <p:cNvPicPr>
            <a:picLocks noChangeAspect="1" noChangeArrowheads="1"/>
          </p:cNvPicPr>
          <p:nvPr/>
        </p:nvPicPr>
        <p:blipFill>
          <a:blip r:embed="rId2"/>
          <a:srcRect/>
          <a:stretch>
            <a:fillRect/>
          </a:stretch>
        </p:blipFill>
        <p:spPr bwMode="auto">
          <a:xfrm>
            <a:off x="611560" y="332656"/>
            <a:ext cx="7999995" cy="54726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p:cNvPicPr>
            <a:picLocks noChangeAspect="1" noChangeArrowheads="1"/>
          </p:cNvPicPr>
          <p:nvPr/>
        </p:nvPicPr>
        <p:blipFill>
          <a:blip r:embed="rId2"/>
          <a:srcRect/>
          <a:stretch>
            <a:fillRect/>
          </a:stretch>
        </p:blipFill>
        <p:spPr bwMode="auto">
          <a:xfrm>
            <a:off x="539552" y="548680"/>
            <a:ext cx="8243881" cy="331236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14348" y="1500174"/>
            <a:ext cx="7772400" cy="1470025"/>
          </a:xfrm>
        </p:spPr>
        <p:txBody>
          <a:bodyPr>
            <a:normAutofit fontScale="90000"/>
          </a:bodyPr>
          <a:lstStyle/>
          <a:p>
            <a:r>
              <a:rPr lang="pl-PL" dirty="0" smtClean="0"/>
              <a:t>Oświadczenie w sprawie udzielenia licencji niewyłącznej na korzystanie </a:t>
            </a:r>
            <a:r>
              <a:rPr lang="pl-PL" dirty="0" smtClean="0"/>
              <a:t/>
            </a:r>
            <a:br>
              <a:rPr lang="pl-PL" dirty="0" smtClean="0"/>
            </a:br>
            <a:r>
              <a:rPr lang="pl-PL" dirty="0" smtClean="0"/>
              <a:t>z </a:t>
            </a:r>
            <a:r>
              <a:rPr lang="pl-PL" dirty="0" smtClean="0"/>
              <a:t>fotografii</a:t>
            </a:r>
            <a:endParaRPr lang="pl-PL"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p:cNvPicPr>
            <a:picLocks noChangeAspect="1" noChangeArrowheads="1"/>
          </p:cNvPicPr>
          <p:nvPr/>
        </p:nvPicPr>
        <p:blipFill>
          <a:blip r:embed="rId2"/>
          <a:srcRect/>
          <a:stretch>
            <a:fillRect/>
          </a:stretch>
        </p:blipFill>
        <p:spPr bwMode="auto">
          <a:xfrm>
            <a:off x="1209675" y="857250"/>
            <a:ext cx="6724650" cy="5143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14348" y="1500174"/>
            <a:ext cx="7772400" cy="2857520"/>
          </a:xfrm>
        </p:spPr>
        <p:txBody>
          <a:bodyPr>
            <a:normAutofit/>
          </a:bodyPr>
          <a:lstStyle/>
          <a:p>
            <a:r>
              <a:rPr lang="pl-PL" dirty="0" smtClean="0"/>
              <a:t>Oświadczenie o wyborze wykonawcy zadania na zasadach określonych ustawą prawo zamówień publicznych </a:t>
            </a:r>
            <a:endParaRPr lang="pl-PL"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p:cNvPicPr>
            <a:picLocks noChangeAspect="1" noChangeArrowheads="1"/>
          </p:cNvPicPr>
          <p:nvPr/>
        </p:nvPicPr>
        <p:blipFill>
          <a:blip r:embed="rId2"/>
          <a:srcRect/>
          <a:stretch>
            <a:fillRect/>
          </a:stretch>
        </p:blipFill>
        <p:spPr bwMode="auto">
          <a:xfrm>
            <a:off x="899592" y="476672"/>
            <a:ext cx="7337438" cy="5400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14348" y="1500174"/>
            <a:ext cx="7772400" cy="2857520"/>
          </a:xfrm>
        </p:spPr>
        <p:txBody>
          <a:bodyPr>
            <a:normAutofit/>
          </a:bodyPr>
          <a:lstStyle/>
          <a:p>
            <a:r>
              <a:rPr lang="pl-PL" dirty="0" smtClean="0"/>
              <a:t>Zgoda na przetwarzanie danych osobowych</a:t>
            </a:r>
            <a:endParaRPr lang="pl-PL"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p:cNvPicPr>
            <a:picLocks noChangeAspect="1" noChangeArrowheads="1"/>
          </p:cNvPicPr>
          <p:nvPr/>
        </p:nvPicPr>
        <p:blipFill>
          <a:blip r:embed="rId2"/>
          <a:srcRect/>
          <a:stretch>
            <a:fillRect/>
          </a:stretch>
        </p:blipFill>
        <p:spPr bwMode="auto">
          <a:xfrm>
            <a:off x="1403648" y="116632"/>
            <a:ext cx="6480720" cy="64807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14348" y="214290"/>
            <a:ext cx="7772400" cy="1143008"/>
          </a:xfrm>
        </p:spPr>
        <p:txBody>
          <a:bodyPr/>
          <a:lstStyle/>
          <a:p>
            <a:r>
              <a:rPr lang="pl-PL" dirty="0" smtClean="0"/>
              <a:t>Kryterium 3</a:t>
            </a:r>
            <a:endParaRPr lang="pl-PL" dirty="0"/>
          </a:p>
        </p:txBody>
      </p:sp>
      <p:sp>
        <p:nvSpPr>
          <p:cNvPr id="3" name="Podtytuł 2"/>
          <p:cNvSpPr>
            <a:spLocks noGrp="1"/>
          </p:cNvSpPr>
          <p:nvPr>
            <p:ph type="subTitle" idx="1"/>
          </p:nvPr>
        </p:nvSpPr>
        <p:spPr>
          <a:xfrm>
            <a:off x="571472" y="1643050"/>
            <a:ext cx="8072494" cy="4500594"/>
          </a:xfrm>
        </p:spPr>
        <p:txBody>
          <a:bodyPr>
            <a:normAutofit/>
          </a:bodyPr>
          <a:lstStyle/>
          <a:p>
            <a:pPr algn="l"/>
            <a:r>
              <a:rPr lang="pl-PL" dirty="0"/>
              <a:t>Zadanie  przewiduje, że po jego zrealizowaniu w obiekcie budowlanym, będącym jego przedmiotem przeprowadzone zostaną zajęcia dydaktyczne, o charakterze stałym lub takie, które odbędą się nie rzadziej niż raz na kwartał w 2020 roku, inne niż współfinansowane ze środków samorządu województwa (0 lub 10 pkt.)  – 10 pkt.</a:t>
            </a:r>
            <a:endParaRPr lang="pl-PL" sz="3600" dirty="0"/>
          </a:p>
          <a:p>
            <a:pPr algn="l"/>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14348" y="214290"/>
            <a:ext cx="7772400" cy="1143008"/>
          </a:xfrm>
        </p:spPr>
        <p:txBody>
          <a:bodyPr/>
          <a:lstStyle/>
          <a:p>
            <a:r>
              <a:rPr lang="pl-PL" dirty="0" smtClean="0"/>
              <a:t>Kryterium 4</a:t>
            </a:r>
            <a:endParaRPr lang="pl-PL" dirty="0"/>
          </a:p>
        </p:txBody>
      </p:sp>
      <p:sp>
        <p:nvSpPr>
          <p:cNvPr id="3" name="Podtytuł 2"/>
          <p:cNvSpPr>
            <a:spLocks noGrp="1"/>
          </p:cNvSpPr>
          <p:nvPr>
            <p:ph type="subTitle" idx="1"/>
          </p:nvPr>
        </p:nvSpPr>
        <p:spPr>
          <a:xfrm>
            <a:off x="571472" y="1643050"/>
            <a:ext cx="8072494" cy="4500594"/>
          </a:xfrm>
        </p:spPr>
        <p:txBody>
          <a:bodyPr>
            <a:normAutofit/>
          </a:bodyPr>
          <a:lstStyle/>
          <a:p>
            <a:pPr lvl="1"/>
            <a:r>
              <a:rPr lang="pl-PL" dirty="0"/>
              <a:t>W miejscowości, gdzie będzie realizowane zadanie, znajduje się siedziba organizacji pozarządowej wpisanej do Krajowego Rejestru Sądowego lub do ewidencji stowarzyszeń zwykłych bądź do Krajowego Rejestru Kół Gospodyń Wiejskich </a:t>
            </a:r>
            <a:br>
              <a:rPr lang="pl-PL" dirty="0"/>
            </a:br>
            <a:r>
              <a:rPr lang="pl-PL" dirty="0"/>
              <a:t>w ilości: (0, 4, 6 lub 8 pkt.):</a:t>
            </a:r>
            <a:endParaRPr lang="pl-PL" sz="3200" dirty="0"/>
          </a:p>
          <a:p>
            <a:pPr lvl="0"/>
            <a:r>
              <a:rPr lang="pl-PL" dirty="0"/>
              <a:t>od 1 do 3 	– 4 pkt.,</a:t>
            </a:r>
            <a:endParaRPr lang="pl-PL" sz="3600" dirty="0"/>
          </a:p>
          <a:p>
            <a:pPr lvl="0"/>
            <a:r>
              <a:rPr lang="pl-PL" dirty="0"/>
              <a:t>od 4 do 6	– </a:t>
            </a:r>
            <a:r>
              <a:rPr lang="pl-PL" dirty="0" err="1"/>
              <a:t>6</a:t>
            </a:r>
            <a:r>
              <a:rPr lang="pl-PL" dirty="0"/>
              <a:t> pkt.,</a:t>
            </a:r>
            <a:endParaRPr lang="pl-PL" sz="3600" dirty="0"/>
          </a:p>
          <a:p>
            <a:pPr lvl="0"/>
            <a:r>
              <a:rPr lang="pl-PL" dirty="0"/>
              <a:t>pow. 7 	– 8 pkt.,     </a:t>
            </a:r>
            <a:endParaRPr lang="pl-PL" sz="3600" dirty="0"/>
          </a:p>
          <a:p>
            <a:pPr algn="l"/>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14348" y="214290"/>
            <a:ext cx="7772400" cy="1143008"/>
          </a:xfrm>
        </p:spPr>
        <p:txBody>
          <a:bodyPr/>
          <a:lstStyle/>
          <a:p>
            <a:r>
              <a:rPr lang="pl-PL" dirty="0" smtClean="0"/>
              <a:t>Kryterium 5</a:t>
            </a:r>
            <a:endParaRPr lang="pl-PL" dirty="0"/>
          </a:p>
        </p:txBody>
      </p:sp>
      <p:sp>
        <p:nvSpPr>
          <p:cNvPr id="3" name="Podtytuł 2"/>
          <p:cNvSpPr>
            <a:spLocks noGrp="1"/>
          </p:cNvSpPr>
          <p:nvPr>
            <p:ph type="subTitle" idx="1"/>
          </p:nvPr>
        </p:nvSpPr>
        <p:spPr>
          <a:xfrm>
            <a:off x="571472" y="1643050"/>
            <a:ext cx="8072494" cy="4594262"/>
          </a:xfrm>
        </p:spPr>
        <p:txBody>
          <a:bodyPr>
            <a:noAutofit/>
          </a:bodyPr>
          <a:lstStyle/>
          <a:p>
            <a:pPr lvl="1"/>
            <a:r>
              <a:rPr lang="pl-PL" sz="2000" dirty="0"/>
              <a:t>Zadanie będzie realizowane w gminie, która na dzień ogłoszenia naboru wniosków o przyznanie pomocy według opracowania pn. „Obszary funkcjonalne w Województwie Podkarpackim”, stanowiącym załącznik do Uchwały nr 86/1977/15 Zarządu Województwa Podkarpackiego z dnia 25 sierpnia 2015 r. w sprawie przyjęcia opracowania pn. „Obszary funkcjonalne w województwie podkarpackim” w celu przedstawienia do zaopiniowania przez jednostki samorządu terytorialnego </a:t>
            </a:r>
            <a:br>
              <a:rPr lang="pl-PL" sz="2000" dirty="0"/>
            </a:br>
            <a:r>
              <a:rPr lang="pl-PL" sz="2000" dirty="0"/>
              <a:t>(0, 8, 10, lub 12 pkt.):</a:t>
            </a:r>
          </a:p>
          <a:p>
            <a:pPr lvl="0"/>
            <a:r>
              <a:rPr lang="pl-PL" sz="2000" dirty="0"/>
              <a:t>nie należy do obszarów o najniższym poziomie dostępu do dóbr i usług warunkujących możliwości rozwojowe – 12 pkt., lub</a:t>
            </a:r>
          </a:p>
          <a:p>
            <a:pPr lvl="0"/>
            <a:r>
              <a:rPr lang="pl-PL" sz="2000" dirty="0"/>
              <a:t>nie należy do obszarów tracących dotychczasowe funkcje społeczno-gospodarcze – 10 pkt., lub</a:t>
            </a:r>
          </a:p>
          <a:p>
            <a:pPr lvl="0"/>
            <a:r>
              <a:rPr lang="pl-PL" sz="2000" dirty="0"/>
              <a:t>nie należy do obszarów o najniższym stopniu rozwoju i pogarszających się perspektyw rozwojowych – 8 pkt.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14348" y="214290"/>
            <a:ext cx="7772400" cy="1143008"/>
          </a:xfrm>
        </p:spPr>
        <p:txBody>
          <a:bodyPr/>
          <a:lstStyle/>
          <a:p>
            <a:r>
              <a:rPr lang="pl-PL" dirty="0" smtClean="0"/>
              <a:t>Kryterium 6</a:t>
            </a:r>
            <a:endParaRPr lang="pl-PL" dirty="0"/>
          </a:p>
        </p:txBody>
      </p:sp>
      <p:sp>
        <p:nvSpPr>
          <p:cNvPr id="3" name="Podtytuł 2"/>
          <p:cNvSpPr>
            <a:spLocks noGrp="1"/>
          </p:cNvSpPr>
          <p:nvPr>
            <p:ph type="subTitle" idx="1"/>
          </p:nvPr>
        </p:nvSpPr>
        <p:spPr>
          <a:xfrm>
            <a:off x="571472" y="1643050"/>
            <a:ext cx="8072494" cy="4000528"/>
          </a:xfrm>
        </p:spPr>
        <p:txBody>
          <a:bodyPr>
            <a:normAutofit fontScale="92500"/>
          </a:bodyPr>
          <a:lstStyle/>
          <a:p>
            <a:pPr lvl="1"/>
            <a:r>
              <a:rPr lang="pl-PL" dirty="0"/>
              <a:t>Podstawowy dochód podatkowy na 1 mieszkańca gminy przyjęty do obliczania subwencji wyrównawczej na 2018 r. tzw. Wskaźnik G kształtuje się na poziomie </a:t>
            </a:r>
            <a:br>
              <a:rPr lang="pl-PL" dirty="0"/>
            </a:br>
            <a:r>
              <a:rPr lang="pl-PL" dirty="0"/>
              <a:t>(0, 2, 4, 6 lub 8 pkt.):</a:t>
            </a:r>
            <a:endParaRPr lang="pl-PL" sz="3200" dirty="0"/>
          </a:p>
          <a:p>
            <a:pPr lvl="0"/>
            <a:r>
              <a:rPr lang="pl-PL" dirty="0"/>
              <a:t>nie więcej niż 50 % średniej krajowej – 2 pkt.</a:t>
            </a:r>
            <a:endParaRPr lang="pl-PL" sz="3600" dirty="0"/>
          </a:p>
          <a:p>
            <a:pPr lvl="0"/>
            <a:r>
              <a:rPr lang="pl-PL" dirty="0"/>
              <a:t>powyżej 50 % i nie więcej niż 75 % - 4 pkt.</a:t>
            </a:r>
            <a:endParaRPr lang="pl-PL" sz="3600" dirty="0"/>
          </a:p>
          <a:p>
            <a:pPr lvl="0"/>
            <a:r>
              <a:rPr lang="pl-PL" dirty="0"/>
              <a:t>powyżej 75 % i nie więcej niż 100 % - 6 pkt. </a:t>
            </a:r>
            <a:endParaRPr lang="pl-PL" sz="3600" dirty="0"/>
          </a:p>
          <a:p>
            <a:pPr lvl="0"/>
            <a:r>
              <a:rPr lang="pl-PL" dirty="0"/>
              <a:t>powyżej 100 % - 8 pkt. </a:t>
            </a:r>
            <a:endParaRPr lang="pl-PL"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14348" y="214290"/>
            <a:ext cx="7772400" cy="1143008"/>
          </a:xfrm>
        </p:spPr>
        <p:txBody>
          <a:bodyPr/>
          <a:lstStyle/>
          <a:p>
            <a:r>
              <a:rPr lang="pl-PL" dirty="0" smtClean="0"/>
              <a:t>Kryterium 7</a:t>
            </a:r>
            <a:endParaRPr lang="pl-PL" dirty="0"/>
          </a:p>
        </p:txBody>
      </p:sp>
      <p:sp>
        <p:nvSpPr>
          <p:cNvPr id="3" name="Podtytuł 2"/>
          <p:cNvSpPr>
            <a:spLocks noGrp="1"/>
          </p:cNvSpPr>
          <p:nvPr>
            <p:ph type="subTitle" idx="1"/>
          </p:nvPr>
        </p:nvSpPr>
        <p:spPr>
          <a:xfrm>
            <a:off x="571472" y="1643050"/>
            <a:ext cx="8072494" cy="4000528"/>
          </a:xfrm>
        </p:spPr>
        <p:txBody>
          <a:bodyPr>
            <a:normAutofit/>
          </a:bodyPr>
          <a:lstStyle/>
          <a:p>
            <a:pPr lvl="1"/>
            <a:r>
              <a:rPr lang="pl-PL" dirty="0"/>
              <a:t>Gęstość zaludnienia na 1 km</a:t>
            </a:r>
            <a:r>
              <a:rPr lang="pl-PL" baseline="30000" dirty="0"/>
              <a:t>2</a:t>
            </a:r>
            <a:r>
              <a:rPr lang="pl-PL" dirty="0"/>
              <a:t> według danych dostępnych przez Urząd Statystyczny na 2017 r. kształtuje się powyżej średniej gęstości zaludnienia dla danego powiatu </a:t>
            </a:r>
            <a:br>
              <a:rPr lang="pl-PL" dirty="0"/>
            </a:br>
            <a:r>
              <a:rPr lang="pl-PL" dirty="0"/>
              <a:t>(0 lub 5 pkt.) – 5 pkt.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816</Words>
  <Application>Microsoft Office PowerPoint</Application>
  <PresentationFormat>Pokaz na ekranie (4:3)</PresentationFormat>
  <Paragraphs>195</Paragraphs>
  <Slides>49</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49</vt:i4>
      </vt:variant>
    </vt:vector>
  </HeadingPairs>
  <TitlesOfParts>
    <vt:vector size="53" baseType="lpstr">
      <vt:lpstr>Arial</vt:lpstr>
      <vt:lpstr>Calibri</vt:lpstr>
      <vt:lpstr>Wingdings</vt:lpstr>
      <vt:lpstr>Motyw pakietu Office</vt:lpstr>
      <vt:lpstr>Prezentacja programu PowerPoint</vt:lpstr>
      <vt:lpstr>Prezentacja programu PowerPoint</vt:lpstr>
      <vt:lpstr>Kryterium 1</vt:lpstr>
      <vt:lpstr>Kryterium 2</vt:lpstr>
      <vt:lpstr>Kryterium 3</vt:lpstr>
      <vt:lpstr>Kryterium 4</vt:lpstr>
      <vt:lpstr>Kryterium 5</vt:lpstr>
      <vt:lpstr>Kryterium 6</vt:lpstr>
      <vt:lpstr>Kryterium 7</vt:lpstr>
      <vt:lpstr>Kryterium 8</vt:lpstr>
      <vt:lpstr>Kryterium 9</vt:lpstr>
      <vt:lpstr>Kryterium 10</vt:lpstr>
      <vt:lpstr>Listy rankingowe</vt:lpstr>
      <vt:lpstr>Listy rankingowe</vt:lpstr>
      <vt:lpstr>Listy rankingowe</vt:lpstr>
      <vt:lpstr>Prezentacja programu PowerPoint</vt:lpstr>
      <vt:lpstr>Zmiana zestawienia rzeczowo-finansowego</vt:lpstr>
      <vt:lpstr>Rozliczenie z realizacji zadania</vt:lpstr>
      <vt:lpstr>Rozliczenie z realizacji zadania</vt:lpstr>
      <vt:lpstr>Rozliczenie z realizacji zadania</vt:lpstr>
      <vt:lpstr>Tablica informacyjna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Rozliczenie z realizacji zadania</vt:lpstr>
      <vt:lpstr>Prezentacja programu PowerPoint</vt:lpstr>
      <vt:lpstr>Prezentacja programu PowerPoint</vt:lpstr>
      <vt:lpstr>Prezentacja programu PowerPoint</vt:lpstr>
      <vt:lpstr>Karta pracy własnej</vt:lpstr>
      <vt:lpstr>Prezentacja programu PowerPoint</vt:lpstr>
      <vt:lpstr>Prezentacja programu PowerPoint</vt:lpstr>
      <vt:lpstr>Oświadczenie w sprawie udzielenia licencji niewyłącznej na korzystanie  z fotografii</vt:lpstr>
      <vt:lpstr>Prezentacja programu PowerPoint</vt:lpstr>
      <vt:lpstr>Oświadczenie o wyborze wykonawcy zadania na zasadach określonych ustawą prawo zamówień publicznych </vt:lpstr>
      <vt:lpstr>Prezentacja programu PowerPoint</vt:lpstr>
      <vt:lpstr>Zgoda na przetwarzanie danych osobowych</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User</dc:creator>
  <cp:lastModifiedBy>Waldemar Pałys</cp:lastModifiedBy>
  <cp:revision>14</cp:revision>
  <dcterms:created xsi:type="dcterms:W3CDTF">2019-04-29T19:41:41Z</dcterms:created>
  <dcterms:modified xsi:type="dcterms:W3CDTF">2019-04-30T05:50:46Z</dcterms:modified>
</cp:coreProperties>
</file>